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83" r:id="rId2"/>
    <p:sldId id="273" r:id="rId3"/>
    <p:sldId id="331" r:id="rId4"/>
    <p:sldId id="334" r:id="rId5"/>
    <p:sldId id="274" r:id="rId6"/>
    <p:sldId id="277" r:id="rId7"/>
    <p:sldId id="270" r:id="rId8"/>
    <p:sldId id="306" r:id="rId9"/>
    <p:sldId id="305" r:id="rId10"/>
    <p:sldId id="276" r:id="rId11"/>
    <p:sldId id="312" r:id="rId12"/>
    <p:sldId id="309" r:id="rId13"/>
    <p:sldId id="330" r:id="rId14"/>
    <p:sldId id="307" r:id="rId15"/>
    <p:sldId id="332" r:id="rId16"/>
    <p:sldId id="272" r:id="rId17"/>
    <p:sldId id="280" r:id="rId18"/>
    <p:sldId id="257" r:id="rId19"/>
    <p:sldId id="281" r:id="rId20"/>
    <p:sldId id="269" r:id="rId21"/>
    <p:sldId id="258" r:id="rId22"/>
    <p:sldId id="259" r:id="rId23"/>
    <p:sldId id="282" r:id="rId24"/>
    <p:sldId id="313" r:id="rId25"/>
    <p:sldId id="319" r:id="rId26"/>
    <p:sldId id="293" r:id="rId27"/>
    <p:sldId id="290" r:id="rId28"/>
    <p:sldId id="294" r:id="rId29"/>
    <p:sldId id="295" r:id="rId30"/>
    <p:sldId id="302" r:id="rId31"/>
    <p:sldId id="304" r:id="rId32"/>
    <p:sldId id="292" r:id="rId33"/>
    <p:sldId id="298" r:id="rId34"/>
    <p:sldId id="333" r:id="rId35"/>
    <p:sldId id="323" r:id="rId36"/>
    <p:sldId id="324" r:id="rId37"/>
    <p:sldId id="328" r:id="rId38"/>
    <p:sldId id="325" r:id="rId39"/>
    <p:sldId id="308" r:id="rId40"/>
    <p:sldId id="336" r:id="rId41"/>
    <p:sldId id="335" r:id="rId42"/>
    <p:sldId id="316" r:id="rId43"/>
    <p:sldId id="317" r:id="rId44"/>
    <p:sldId id="320" r:id="rId45"/>
    <p:sldId id="286" r:id="rId46"/>
    <p:sldId id="31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4" autoAdjust="0"/>
    <p:restoredTop sz="94660"/>
  </p:normalViewPr>
  <p:slideViewPr>
    <p:cSldViewPr snapToGrid="0">
      <p:cViewPr varScale="1">
        <p:scale>
          <a:sx n="88" d="100"/>
          <a:sy n="88" d="100"/>
        </p:scale>
        <p:origin x="2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32750-CCC0-4450-B6CA-4741F2B71224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3E6DB-CBBA-4455-8F8F-6A38C73FC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2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EE5BE-CBAE-43CE-B780-888EB261302B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0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C05B-EBE9-44F1-AAD8-630E45AC3939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90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58CA9-EB63-4090-8B35-AD6BAF914E07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81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848D1-F996-4B04-BB1A-A37901F82878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1B2C-CF7D-4A11-BB0E-DC62DE80C131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30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CC6E2-5923-47BC-8041-789D02A0694C}" type="datetime1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61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7140F-85C3-42A7-BCC2-A8B4EE73372D}" type="datetime1">
              <a:rPr lang="en-US" smtClean="0"/>
              <a:t>5/7/2021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2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D4FA-A7E3-46B1-807F-EE04727DE99A}" type="datetime1">
              <a:rPr lang="en-US" smtClean="0"/>
              <a:t>5/7/2021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7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2D3B-8448-4BFF-A917-F9F0A6220AF5}" type="datetime1">
              <a:rPr lang="en-US" smtClean="0"/>
              <a:t>5/7/2021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40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87D41-486C-43E5-9092-3C9B460BA277}" type="datetime1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5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64026-FB13-4D16-808B-21CC970CDB54}" type="datetime1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9C7A4-B349-4AD4-86EC-9C24148C77AC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87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8.png"/><Relationship Id="rId7" Type="http://schemas.openxmlformats.org/officeDocument/2006/relationships/image" Target="../media/image5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8.png"/><Relationship Id="rId7" Type="http://schemas.openxmlformats.org/officeDocument/2006/relationships/image" Target="../media/image6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0.png"/><Relationship Id="rId9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9.png"/><Relationship Id="rId7" Type="http://schemas.openxmlformats.org/officeDocument/2006/relationships/image" Target="../media/image8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8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94.png"/><Relationship Id="rId10" Type="http://schemas.openxmlformats.org/officeDocument/2006/relationships/image" Target="../media/image97.png"/><Relationship Id="rId4" Type="http://schemas.openxmlformats.org/officeDocument/2006/relationships/image" Target="../media/image93.png"/><Relationship Id="rId9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1.png"/><Relationship Id="rId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70.png"/><Relationship Id="rId9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1.png"/><Relationship Id="rId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70.png"/><Relationship Id="rId9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6928" y="2476380"/>
            <a:ext cx="6905898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Deep learning in reach movement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en-US" sz="2800" dirty="0"/>
          </a:p>
          <a:p>
            <a:pPr algn="ctr"/>
            <a:r>
              <a:rPr lang="en-US" sz="2800" dirty="0" smtClean="0"/>
              <a:t>James Mathew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81" y="5792409"/>
            <a:ext cx="952561" cy="646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06" y="352081"/>
            <a:ext cx="2447319" cy="531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1655" y="352081"/>
            <a:ext cx="2041883" cy="7608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4615" y="5955173"/>
            <a:ext cx="1628923" cy="6615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575" y="5492407"/>
            <a:ext cx="3365450" cy="11242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81" y="2788648"/>
            <a:ext cx="1152661" cy="802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8264" y="2788648"/>
            <a:ext cx="1603318" cy="106271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9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13100" y="4465278"/>
            <a:ext cx="260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Jonathan et al 2020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14130" y="4761523"/>
            <a:ext cx="645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TaskImage</a:t>
            </a:r>
            <a:r>
              <a:rPr lang="en-US" dirty="0" smtClean="0"/>
              <a:t> – CNN-Visual features-RNN- Muscle Velocity- Behavior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548180" y="833503"/>
            <a:ext cx="3968526" cy="3598989"/>
            <a:chOff x="2562903" y="803099"/>
            <a:chExt cx="5694104" cy="48525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903" y="857723"/>
              <a:ext cx="5694104" cy="4797911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360902" y="820321"/>
              <a:ext cx="775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AIP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55488" y="803099"/>
              <a:ext cx="775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M1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50661" y="820321"/>
              <a:ext cx="775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F5</a:t>
              </a:r>
              <a:endParaRPr lang="en-US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473" y="1613397"/>
            <a:ext cx="2171700" cy="3038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173" y="1613397"/>
            <a:ext cx="1790700" cy="2857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168021" y="1284366"/>
            <a:ext cx="540605" cy="273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AIP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86131" y="1285149"/>
            <a:ext cx="540605" cy="273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M1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8365" y="1841692"/>
            <a:ext cx="1371600" cy="2590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12271" y="1284366"/>
            <a:ext cx="894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Muscle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5721" y="2147178"/>
            <a:ext cx="573425" cy="5783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5556" y="3637792"/>
            <a:ext cx="573425" cy="57832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09814" y="1284366"/>
            <a:ext cx="894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3177" y="5316132"/>
            <a:ext cx="112234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 err="1" smtClean="0"/>
              <a:t>visuomotor</a:t>
            </a:r>
            <a:r>
              <a:rPr lang="en-US" dirty="0" smtClean="0"/>
              <a:t> </a:t>
            </a:r>
            <a:r>
              <a:rPr lang="en-US" dirty="0"/>
              <a:t>gradient from AIP to F5 to M1 </a:t>
            </a:r>
            <a:r>
              <a:rPr lang="en-US" dirty="0" smtClean="0"/>
              <a:t>that transforms </a:t>
            </a:r>
            <a:r>
              <a:rPr lang="en-US" dirty="0"/>
              <a:t>visual features of objects into muscle kinematic </a:t>
            </a:r>
            <a:r>
              <a:rPr lang="en-US" dirty="0" smtClean="0"/>
              <a:t>signals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These provide </a:t>
            </a:r>
            <a:r>
              <a:rPr lang="en-US" dirty="0"/>
              <a:t>snapshots in time and cannot explain the temporal evolution of neural population activity </a:t>
            </a:r>
            <a:r>
              <a:rPr lang="en-US" dirty="0" smtClean="0"/>
              <a:t>nor the </a:t>
            </a:r>
            <a:r>
              <a:rPr lang="en-US" dirty="0"/>
              <a:t>computational mechanisms required to complete the task.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68732" y="299489"/>
            <a:ext cx="789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Neural </a:t>
            </a:r>
            <a:r>
              <a:rPr lang="en-US" dirty="0">
                <a:latin typeface="HelveticaNeue-Light"/>
              </a:rPr>
              <a:t>network model of </a:t>
            </a:r>
            <a:r>
              <a:rPr lang="en-US" dirty="0" smtClean="0">
                <a:latin typeface="HelveticaNeue-Light"/>
              </a:rPr>
              <a:t>reaching movement from neuronal recordings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4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1585" y="235685"/>
            <a:ext cx="10175132" cy="641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HelveticaNeue-Light"/>
              </a:rPr>
              <a:t>Today’s talk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HelveticaNeue-Ligh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Introduction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Previous works of neural nets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From computational model simulations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From neuronal recordings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Synthetic Data - Simulated </a:t>
            </a:r>
            <a:r>
              <a:rPr lang="en-US" dirty="0">
                <a:latin typeface="HelveticaNeue-Light"/>
              </a:rPr>
              <a:t>reach parameters </a:t>
            </a:r>
            <a:r>
              <a:rPr lang="en-US" dirty="0" smtClean="0">
                <a:latin typeface="HelveticaNeue-Light"/>
              </a:rPr>
              <a:t>using LQG</a:t>
            </a:r>
            <a:endParaRPr lang="en-US" dirty="0">
              <a:latin typeface="HelveticaNeue-Light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CNN-Auto decoder model for reach trajectory generation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Auto encoding &amp; decoding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CNN- LSTM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model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for reach trajectory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generation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Open loop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Closed loop with sensory feedback and offline adaptation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Closed loop with sensory feedback and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online adaptation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Neural data &amp; EMG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6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3734213" y="292868"/>
            <a:ext cx="5162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Computational model of reach  movement - LQG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89" y="1241902"/>
            <a:ext cx="2554887" cy="1772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72" y="1397008"/>
            <a:ext cx="3058341" cy="796115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8885926" y="1354432"/>
            <a:ext cx="2442220" cy="1754326"/>
            <a:chOff x="9016555" y="1327260"/>
            <a:chExt cx="2442220" cy="1754326"/>
          </a:xfrm>
        </p:grpSpPr>
        <p:sp>
          <p:nvSpPr>
            <p:cNvPr id="10" name="TextBox 9"/>
            <p:cNvSpPr txBox="1"/>
            <p:nvPr/>
          </p:nvSpPr>
          <p:spPr>
            <a:xfrm>
              <a:off x="9016555" y="1327260"/>
              <a:ext cx="359394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ẋ</a:t>
              </a:r>
            </a:p>
            <a:p>
              <a:r>
                <a:rPr lang="en-US" dirty="0" smtClean="0"/>
                <a:t>ẏ</a:t>
              </a:r>
            </a:p>
            <a:p>
              <a:r>
                <a:rPr lang="en-US" dirty="0"/>
                <a:t>ẍ</a:t>
              </a:r>
            </a:p>
            <a:p>
              <a:r>
                <a:rPr lang="en-US" dirty="0" smtClean="0"/>
                <a:t>ÿ</a:t>
              </a:r>
            </a:p>
            <a:p>
              <a:r>
                <a:rPr lang="en-US" dirty="0" err="1" smtClean="0"/>
                <a:t>ḟx</a:t>
              </a:r>
              <a:endParaRPr lang="en-US" dirty="0" smtClean="0"/>
            </a:p>
            <a:p>
              <a:r>
                <a:rPr lang="en-US" dirty="0" err="1" smtClean="0"/>
                <a:t>ḟy</a:t>
              </a:r>
              <a:endParaRPr lang="en-US" dirty="0" smtClean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344297" y="1830043"/>
              <a:ext cx="348343" cy="37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=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40685" y="1830043"/>
              <a:ext cx="322218" cy="37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47040" y="1327260"/>
              <a:ext cx="36054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</a:p>
            <a:p>
              <a:r>
                <a:rPr lang="en-US" dirty="0" smtClean="0"/>
                <a:t>y</a:t>
              </a:r>
            </a:p>
            <a:p>
              <a:r>
                <a:rPr lang="en-US" dirty="0"/>
                <a:t>ẋ</a:t>
              </a:r>
            </a:p>
            <a:p>
              <a:r>
                <a:rPr lang="en-US" dirty="0"/>
                <a:t>ẏ</a:t>
              </a:r>
            </a:p>
            <a:p>
              <a:r>
                <a:rPr lang="en-US" dirty="0" err="1" smtClean="0"/>
                <a:t>fx</a:t>
              </a:r>
              <a:endParaRPr lang="en-US" dirty="0" smtClean="0"/>
            </a:p>
            <a:p>
              <a:r>
                <a:rPr lang="en-US" dirty="0" err="1" smtClean="0"/>
                <a:t>fy</a:t>
              </a:r>
              <a:endParaRPr lang="en-US" dirty="0" smtClean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503171" y="1835091"/>
              <a:ext cx="374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847822" y="1830043"/>
              <a:ext cx="322218" cy="37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048085" y="1694067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u</a:t>
              </a:r>
              <a:r>
                <a:rPr lang="en-US" dirty="0" err="1" smtClean="0"/>
                <a:t>x</a:t>
              </a:r>
              <a:endParaRPr lang="en-US" dirty="0" smtClean="0"/>
            </a:p>
            <a:p>
              <a:r>
                <a:rPr lang="en-US" dirty="0" err="1" smtClean="0"/>
                <a:t>uy</a:t>
              </a:r>
              <a:endParaRPr lang="en-US" dirty="0" smtClean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95763" y="766481"/>
            <a:ext cx="261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Linear dynamical system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041010" y="802959"/>
            <a:ext cx="170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Muscle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619617" y="806516"/>
            <a:ext cx="315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 space representation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13640" y="3599438"/>
            <a:ext cx="4721328" cy="3095150"/>
            <a:chOff x="7341754" y="3724219"/>
            <a:chExt cx="4721328" cy="309515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7058" y="4482832"/>
              <a:ext cx="4141645" cy="233653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374775" y="3735757"/>
              <a:ext cx="468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341754" y="3735757"/>
              <a:ext cx="433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x</a:t>
              </a:r>
              <a:r>
                <a:rPr lang="en-US" baseline="-25000" dirty="0" err="1" smtClean="0"/>
                <a:t>k</a:t>
              </a:r>
              <a:endParaRPr lang="en-US" baseline="-25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710056" y="3735757"/>
              <a:ext cx="433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</a:t>
              </a:r>
              <a:endParaRPr lang="en-US" baseline="-25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481246" y="3724219"/>
              <a:ext cx="433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baseline="-25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478781" y="3741636"/>
              <a:ext cx="584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k+1</a:t>
              </a:r>
              <a:endParaRPr lang="en-US" baseline="-25000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1039411" y="3908885"/>
              <a:ext cx="3412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7341754" y="4043020"/>
              <a:ext cx="4647216" cy="455092"/>
              <a:chOff x="7419061" y="6459084"/>
              <a:chExt cx="4647216" cy="455092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1632833" y="6488668"/>
                <a:ext cx="4334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y</a:t>
                </a:r>
                <a:r>
                  <a:rPr lang="en-US" baseline="-25000" dirty="0" err="1" smtClean="0"/>
                  <a:t>k</a:t>
                </a:r>
                <a:endParaRPr lang="en-US" baseline="-25000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735188" y="6544844"/>
                <a:ext cx="4683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H</a:t>
                </a:r>
                <a:endParaRPr 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419061" y="6459084"/>
                <a:ext cx="4334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/>
                  <a:t>x</a:t>
                </a:r>
                <a:r>
                  <a:rPr lang="en-US" baseline="-25000" dirty="0" err="1" smtClean="0"/>
                  <a:t>k</a:t>
                </a:r>
                <a:endParaRPr lang="en-US" baseline="-25000" dirty="0"/>
              </a:p>
            </p:txBody>
          </p:sp>
        </p:grpSp>
        <p:cxnSp>
          <p:nvCxnSpPr>
            <p:cNvPr id="45" name="Straight Arrow Connector 44"/>
            <p:cNvCxnSpPr/>
            <p:nvPr/>
          </p:nvCxnSpPr>
          <p:spPr>
            <a:xfrm>
              <a:off x="11039411" y="4313446"/>
              <a:ext cx="3412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5725932" y="3389493"/>
            <a:ext cx="5313479" cy="3151206"/>
            <a:chOff x="2143577" y="1348741"/>
            <a:chExt cx="8472897" cy="4699498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3577" y="1348741"/>
              <a:ext cx="8343900" cy="4648200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5365033" y="2066846"/>
              <a:ext cx="438845" cy="5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A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569054" y="3002740"/>
              <a:ext cx="747527" cy="5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>
                  <a:solidFill>
                    <a:srgbClr val="FF0000"/>
                  </a:solidFill>
                </a:rPr>
                <a:t>x</a:t>
              </a:r>
              <a:r>
                <a:rPr lang="en-US" sz="2000" b="1" baseline="-25000" dirty="0" err="1" smtClean="0">
                  <a:solidFill>
                    <a:srgbClr val="FF0000"/>
                  </a:solidFill>
                </a:rPr>
                <a:t>k</a:t>
              </a:r>
              <a:endParaRPr lang="en-US" sz="2000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183198" y="2059264"/>
              <a:ext cx="433444" cy="5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u</a:t>
              </a:r>
              <a:endParaRPr lang="en-US" sz="2000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321371" y="2041793"/>
              <a:ext cx="433444" cy="5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B</a:t>
              </a:r>
              <a:endParaRPr lang="en-US" sz="2000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495148" y="2063500"/>
              <a:ext cx="1121326" cy="5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X</a:t>
              </a:r>
              <a:r>
                <a:rPr lang="en-US" sz="2000" b="1" baseline="-25000" dirty="0" smtClean="0">
                  <a:solidFill>
                    <a:srgbClr val="FF0000"/>
                  </a:solidFill>
                </a:rPr>
                <a:t>k+1</a:t>
              </a:r>
              <a:endParaRPr lang="en-US" sz="2000" b="1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3811297" y="3784104"/>
              <a:ext cx="3412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5587156" y="3826927"/>
              <a:ext cx="641654" cy="5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>
                  <a:solidFill>
                    <a:srgbClr val="FF0000"/>
                  </a:solidFill>
                </a:rPr>
                <a:t>ỹ</a:t>
              </a:r>
              <a:r>
                <a:rPr lang="en-US" sz="2000" b="1" baseline="-25000" dirty="0" err="1" smtClean="0">
                  <a:solidFill>
                    <a:srgbClr val="FF0000"/>
                  </a:solidFill>
                </a:rPr>
                <a:t>k</a:t>
              </a:r>
              <a:endParaRPr lang="en-US" sz="2000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990490" y="3481109"/>
              <a:ext cx="385416" cy="605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H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733851" y="5451542"/>
              <a:ext cx="912665" cy="5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rgbClr val="FF0000"/>
                  </a:solidFill>
                </a:rPr>
                <a:t>y</a:t>
              </a:r>
              <a:r>
                <a:rPr lang="en-US" sz="2000" b="1" baseline="-25000" dirty="0" err="1" smtClean="0">
                  <a:solidFill>
                    <a:srgbClr val="FF0000"/>
                  </a:solidFill>
                </a:rPr>
                <a:t>k</a:t>
              </a:r>
              <a:endParaRPr lang="en-US" sz="2000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631171" y="4101316"/>
              <a:ext cx="468394" cy="5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K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495495" y="6533368"/>
            <a:ext cx="2540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Shadmehr,Krakeur</a:t>
            </a:r>
            <a:r>
              <a:rPr lang="en-US" sz="1400" dirty="0" smtClean="0"/>
              <a:t> (2008)</a:t>
            </a:r>
            <a:endParaRPr lang="en-US" sz="1400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34213" y="292868"/>
            <a:ext cx="5162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Computational model of reach  movement - LQG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357849" y="2461305"/>
            <a:ext cx="5231902" cy="1966396"/>
            <a:chOff x="783766" y="4604404"/>
            <a:chExt cx="5231902" cy="1966396"/>
          </a:xfrm>
        </p:grpSpPr>
        <p:sp>
          <p:nvSpPr>
            <p:cNvPr id="23" name="TextBox 22"/>
            <p:cNvSpPr txBox="1"/>
            <p:nvPr/>
          </p:nvSpPr>
          <p:spPr>
            <a:xfrm>
              <a:off x="2669171" y="4604404"/>
              <a:ext cx="1459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Motor command vector (</a:t>
              </a:r>
              <a:r>
                <a:rPr lang="en-US" dirty="0" err="1" smtClean="0"/>
                <a:t>Ux,uy</a:t>
              </a:r>
              <a:r>
                <a:rPr lang="en-US" dirty="0" smtClean="0"/>
                <a:t>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83766" y="4604404"/>
              <a:ext cx="136724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Start-end coordinate /initial state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err="1" smtClean="0"/>
                <a:t>x</a:t>
              </a:r>
              <a:r>
                <a:rPr lang="en-US" baseline="-25000" dirty="0" err="1" smtClean="0"/>
                <a:t>start</a:t>
              </a:r>
              <a:r>
                <a:rPr lang="en-US" dirty="0" err="1" smtClean="0"/>
                <a:t>,y</a:t>
              </a:r>
              <a:r>
                <a:rPr lang="en-US" baseline="-25000" dirty="0" err="1" smtClean="0"/>
                <a:t>start</a:t>
              </a:r>
              <a:r>
                <a:rPr lang="en-US" dirty="0" smtClean="0"/>
                <a:t>, </a:t>
              </a:r>
              <a:r>
                <a:rPr lang="en-US" dirty="0" err="1" smtClean="0"/>
                <a:t>x</a:t>
              </a:r>
              <a:r>
                <a:rPr lang="en-US" baseline="-25000" dirty="0" err="1" smtClean="0"/>
                <a:t>end</a:t>
              </a:r>
              <a:r>
                <a:rPr lang="en-US" dirty="0" err="1" smtClean="0"/>
                <a:t>,y</a:t>
              </a:r>
              <a:r>
                <a:rPr lang="en-US" baseline="-25000" dirty="0" err="1" smtClean="0"/>
                <a:t>end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2151011" y="5195860"/>
              <a:ext cx="296092" cy="8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054605" y="5179640"/>
              <a:ext cx="296092" cy="8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556210" y="4717975"/>
              <a:ext cx="14594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Trajectory dynamics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err="1" smtClean="0"/>
                <a:t>ẋ,ẏ,ẍ,ÿ,ḟx,ḟy</a:t>
              </a:r>
              <a:r>
                <a:rPr lang="en-US" dirty="0" smtClean="0"/>
                <a:t>)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1238" y="5886177"/>
              <a:ext cx="1051795" cy="68462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9196" y="5886176"/>
              <a:ext cx="619273" cy="68462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6470" y="6179653"/>
              <a:ext cx="621836" cy="262260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89" y="2475128"/>
            <a:ext cx="2055086" cy="197870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2395741" y="4156343"/>
            <a:ext cx="287383" cy="2264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360908" y="2501714"/>
            <a:ext cx="287383" cy="2002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endCxn id="33" idx="4"/>
          </p:cNvCxnSpPr>
          <p:nvPr/>
        </p:nvCxnSpPr>
        <p:spPr>
          <a:xfrm flipH="1" flipV="1">
            <a:off x="2504600" y="2702012"/>
            <a:ext cx="34833" cy="145433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9565622" y="2753460"/>
            <a:ext cx="2442220" cy="1754326"/>
            <a:chOff x="9016555" y="1327260"/>
            <a:chExt cx="2442220" cy="1754326"/>
          </a:xfrm>
        </p:grpSpPr>
        <p:sp>
          <p:nvSpPr>
            <p:cNvPr id="36" name="TextBox 35"/>
            <p:cNvSpPr txBox="1"/>
            <p:nvPr/>
          </p:nvSpPr>
          <p:spPr>
            <a:xfrm>
              <a:off x="9016555" y="1327260"/>
              <a:ext cx="359394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ẋ</a:t>
              </a:r>
            </a:p>
            <a:p>
              <a:r>
                <a:rPr lang="en-US" dirty="0" smtClean="0"/>
                <a:t>ẏ</a:t>
              </a:r>
            </a:p>
            <a:p>
              <a:r>
                <a:rPr lang="en-US" dirty="0"/>
                <a:t>ẍ</a:t>
              </a:r>
            </a:p>
            <a:p>
              <a:r>
                <a:rPr lang="en-US" dirty="0" smtClean="0"/>
                <a:t>ÿ</a:t>
              </a:r>
            </a:p>
            <a:p>
              <a:r>
                <a:rPr lang="en-US" dirty="0" err="1" smtClean="0"/>
                <a:t>ḟx</a:t>
              </a:r>
              <a:endParaRPr lang="en-US" dirty="0" smtClean="0"/>
            </a:p>
            <a:p>
              <a:r>
                <a:rPr lang="en-US" dirty="0" err="1" smtClean="0"/>
                <a:t>ḟy</a:t>
              </a:r>
              <a:endParaRPr lang="en-US" dirty="0" smtClean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344297" y="1830043"/>
              <a:ext cx="348343" cy="37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=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840685" y="1830043"/>
              <a:ext cx="322218" cy="37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147040" y="1327260"/>
              <a:ext cx="36054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</a:p>
            <a:p>
              <a:r>
                <a:rPr lang="en-US" dirty="0" smtClean="0"/>
                <a:t>y</a:t>
              </a:r>
            </a:p>
            <a:p>
              <a:r>
                <a:rPr lang="en-US" dirty="0"/>
                <a:t>ẋ</a:t>
              </a:r>
            </a:p>
            <a:p>
              <a:r>
                <a:rPr lang="en-US" dirty="0"/>
                <a:t>ẏ</a:t>
              </a:r>
            </a:p>
            <a:p>
              <a:r>
                <a:rPr lang="en-US" dirty="0" err="1" smtClean="0"/>
                <a:t>fx</a:t>
              </a:r>
              <a:endParaRPr lang="en-US" dirty="0" smtClean="0"/>
            </a:p>
            <a:p>
              <a:r>
                <a:rPr lang="en-US" dirty="0" err="1" smtClean="0"/>
                <a:t>fy</a:t>
              </a:r>
              <a:endParaRPr lang="en-US" dirty="0" smtClean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503171" y="1835091"/>
              <a:ext cx="374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847822" y="1830043"/>
              <a:ext cx="322218" cy="37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048085" y="1694067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u</a:t>
              </a:r>
              <a:r>
                <a:rPr lang="en-US" dirty="0" err="1" smtClean="0"/>
                <a:t>x</a:t>
              </a:r>
              <a:endParaRPr lang="en-US" dirty="0" smtClean="0"/>
            </a:p>
            <a:p>
              <a:r>
                <a:rPr lang="en-US" dirty="0" err="1" smtClean="0"/>
                <a:t>uy</a:t>
              </a:r>
              <a:endParaRPr lang="en-US" dirty="0" smtClean="0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9299313" y="2205544"/>
            <a:ext cx="315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 space representation</a:t>
            </a:r>
            <a:endParaRPr lang="en-US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26" y="3478123"/>
            <a:ext cx="3431721" cy="28173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087" y="3478123"/>
            <a:ext cx="3247754" cy="2904376"/>
          </a:xfrm>
          <a:prstGeom prst="rect">
            <a:avLst/>
          </a:prstGeom>
        </p:spPr>
      </p:pic>
      <p:pic>
        <p:nvPicPr>
          <p:cNvPr id="7" name="jPCAmovie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350" y="3756376"/>
            <a:ext cx="3014435" cy="2260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987041" y="200297"/>
            <a:ext cx="698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Rotational dynamics in PCA space for the computational models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89560" y="3571710"/>
            <a:ext cx="204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Baseline</a:t>
            </a:r>
            <a:r>
              <a:rPr lang="en-US" dirty="0" smtClean="0"/>
              <a:t>   </a:t>
            </a:r>
            <a:r>
              <a:rPr lang="en-US" dirty="0" smtClean="0">
                <a:solidFill>
                  <a:srgbClr val="0070C0"/>
                </a:solidFill>
              </a:rPr>
              <a:t>CW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CCW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854" y="843219"/>
            <a:ext cx="2055086" cy="197870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886489" y="898469"/>
            <a:ext cx="322216" cy="1881052"/>
            <a:chOff x="4380411" y="1324791"/>
            <a:chExt cx="322216" cy="1881052"/>
          </a:xfrm>
        </p:grpSpPr>
        <p:sp>
          <p:nvSpPr>
            <p:cNvPr id="9" name="Oval 8"/>
            <p:cNvSpPr/>
            <p:nvPr/>
          </p:nvSpPr>
          <p:spPr>
            <a:xfrm>
              <a:off x="4415244" y="2979420"/>
              <a:ext cx="287383" cy="2264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380411" y="1324791"/>
              <a:ext cx="287383" cy="2002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endCxn id="10" idx="4"/>
            </p:cNvCxnSpPr>
            <p:nvPr/>
          </p:nvCxnSpPr>
          <p:spPr>
            <a:xfrm flipH="1" flipV="1">
              <a:off x="4524103" y="1525089"/>
              <a:ext cx="34833" cy="145433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294811" y="893841"/>
            <a:ext cx="1819947" cy="1881052"/>
            <a:chOff x="5468983" y="905691"/>
            <a:chExt cx="1819947" cy="1881052"/>
          </a:xfrm>
        </p:grpSpPr>
        <p:sp>
          <p:nvSpPr>
            <p:cNvPr id="13" name="TextBox 12"/>
            <p:cNvSpPr txBox="1"/>
            <p:nvPr/>
          </p:nvSpPr>
          <p:spPr>
            <a:xfrm>
              <a:off x="6431551" y="1654054"/>
              <a:ext cx="857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CCW</a:t>
              </a:r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468983" y="905691"/>
              <a:ext cx="1084217" cy="1881052"/>
              <a:chOff x="5468983" y="905691"/>
              <a:chExt cx="1084217" cy="1881052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6265817" y="2560320"/>
                <a:ext cx="287383" cy="2264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6230983" y="905691"/>
                <a:ext cx="287383" cy="2002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Arrow Connector 16"/>
              <p:cNvCxnSpPr>
                <a:stCxn id="15" idx="0"/>
                <a:endCxn id="16" idx="4"/>
              </p:cNvCxnSpPr>
              <p:nvPr/>
            </p:nvCxnSpPr>
            <p:spPr>
              <a:xfrm flipH="1" flipV="1">
                <a:off x="6374675" y="1105989"/>
                <a:ext cx="34834" cy="1454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/>
              <p:cNvGrpSpPr/>
              <p:nvPr/>
            </p:nvGrpSpPr>
            <p:grpSpPr>
              <a:xfrm>
                <a:off x="5468983" y="1289804"/>
                <a:ext cx="710957" cy="1157306"/>
                <a:chOff x="6043749" y="1289804"/>
                <a:chExt cx="710957" cy="1157306"/>
              </a:xfrm>
            </p:grpSpPr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6337220" y="1289804"/>
                  <a:ext cx="41748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 flipH="1">
                  <a:off x="6171230" y="1579130"/>
                  <a:ext cx="57366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6043749" y="1868456"/>
                  <a:ext cx="70114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 flipH="1">
                  <a:off x="6171230" y="2167688"/>
                  <a:ext cx="57366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 flipH="1">
                  <a:off x="6337220" y="2447110"/>
                  <a:ext cx="40767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6" name="Group 45"/>
          <p:cNvGrpSpPr/>
          <p:nvPr/>
        </p:nvGrpSpPr>
        <p:grpSpPr>
          <a:xfrm>
            <a:off x="7334450" y="904749"/>
            <a:ext cx="1413021" cy="1881052"/>
            <a:chOff x="6829985" y="856312"/>
            <a:chExt cx="1413021" cy="1881052"/>
          </a:xfrm>
        </p:grpSpPr>
        <p:sp>
          <p:nvSpPr>
            <p:cNvPr id="26" name="Oval 25"/>
            <p:cNvSpPr/>
            <p:nvPr/>
          </p:nvSpPr>
          <p:spPr>
            <a:xfrm>
              <a:off x="7237166" y="2510941"/>
              <a:ext cx="287383" cy="2264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202332" y="856312"/>
              <a:ext cx="287383" cy="2002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6" idx="0"/>
              <a:endCxn id="27" idx="4"/>
            </p:cNvCxnSpPr>
            <p:nvPr/>
          </p:nvCxnSpPr>
          <p:spPr>
            <a:xfrm flipH="1" flipV="1">
              <a:off x="7346024" y="1056610"/>
              <a:ext cx="34834" cy="145433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7532049" y="1217451"/>
              <a:ext cx="710957" cy="1157306"/>
              <a:chOff x="7135466" y="1266830"/>
              <a:chExt cx="710957" cy="1157306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>
                <a:off x="7135466" y="1266830"/>
                <a:ext cx="41748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7145274" y="1556155"/>
                <a:ext cx="573668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7145274" y="1845484"/>
                <a:ext cx="701149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7145274" y="2134810"/>
                <a:ext cx="573668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7145274" y="2424136"/>
                <a:ext cx="35057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6829985" y="1592445"/>
              <a:ext cx="744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CW</a:t>
              </a:r>
              <a:endParaRPr lang="en-US" dirty="0"/>
            </a:p>
          </p:txBody>
        </p:sp>
      </p:grp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4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9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1585" y="235685"/>
            <a:ext cx="10175132" cy="641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HelveticaNeue-Light"/>
              </a:rPr>
              <a:t>Today’s talk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HelveticaNeue-Ligh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Introduction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Previous works of neural nets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From computational model simulations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From neuronal recordings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Synthetic Data - Simulated </a:t>
            </a:r>
            <a:r>
              <a:rPr lang="en-US" dirty="0">
                <a:latin typeface="HelveticaNeue-Light"/>
              </a:rPr>
              <a:t>reach parameters </a:t>
            </a:r>
            <a:r>
              <a:rPr lang="en-US" dirty="0" smtClean="0">
                <a:latin typeface="HelveticaNeue-Light"/>
              </a:rPr>
              <a:t>using LQG</a:t>
            </a:r>
            <a:endParaRPr lang="en-US" dirty="0">
              <a:latin typeface="HelveticaNeue-Light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CNN-Auto decoder model for reach trajectory generation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Auto encoding &amp; decoding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CNN- LSTM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model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for reach trajectory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generation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Open loop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Closed loop with sensory feedback and offline adaptation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Closed loop with sensory feedback and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online adaptation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Neural data &amp; EMG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8656" y="1023921"/>
            <a:ext cx="10801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Autoencoding</a:t>
            </a:r>
            <a:r>
              <a:rPr lang="en-US" dirty="0"/>
              <a:t> – dimension reduction technique</a:t>
            </a: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With initial and target states as inputs, deep network can be trained to output an accurate temporal profile of the optimal command and state trajectory for a point-to-point reach of a non-linear limb model, even when influenced by varying force fields.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25784" y="205361"/>
            <a:ext cx="696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Deep Neural Nets :Auto decoder nets for motor control functions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32" y="2318250"/>
            <a:ext cx="9086850" cy="2981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27843" y="5365669"/>
            <a:ext cx="2859733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Bernicker</a:t>
            </a:r>
            <a:r>
              <a:rPr lang="en-US" dirty="0" smtClean="0"/>
              <a:t> &amp; </a:t>
            </a:r>
            <a:r>
              <a:rPr lang="en-US" dirty="0" err="1" smtClean="0"/>
              <a:t>Kording</a:t>
            </a:r>
            <a:r>
              <a:rPr lang="en-US" dirty="0" smtClean="0"/>
              <a:t> (2015)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1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00" y="5156644"/>
            <a:ext cx="1830083" cy="1333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810" y="3914753"/>
            <a:ext cx="1325199" cy="558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9780" y="3397542"/>
            <a:ext cx="188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pathways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63228" y="5389657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Task Image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827231" y="4547468"/>
            <a:ext cx="1760" cy="46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04982" y="3618781"/>
            <a:ext cx="165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Start-End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coordinates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83810" y="4608632"/>
            <a:ext cx="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357716" y="260708"/>
            <a:ext cx="307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CNN – Auto decoder model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5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48609" y="3725053"/>
            <a:ext cx="34245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 target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Training 20 images per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CNN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layers = [ ...</a:t>
            </a:r>
          </a:p>
          <a:p>
            <a:r>
              <a:rPr lang="en-US" dirty="0"/>
              <a:t>    </a:t>
            </a:r>
            <a:r>
              <a:rPr lang="en-US" dirty="0" err="1"/>
              <a:t>imageInputLayer</a:t>
            </a:r>
            <a:r>
              <a:rPr lang="en-US" dirty="0"/>
              <a:t>([28 28 1])</a:t>
            </a:r>
          </a:p>
          <a:p>
            <a:r>
              <a:rPr lang="en-US" dirty="0"/>
              <a:t>    convolution2dLayer(12,25)</a:t>
            </a:r>
          </a:p>
          <a:p>
            <a:r>
              <a:rPr lang="en-US" dirty="0"/>
              <a:t>    </a:t>
            </a:r>
            <a:r>
              <a:rPr lang="en-US" dirty="0" err="1"/>
              <a:t>reluLayer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fullyConnectedLayer</a:t>
            </a:r>
            <a:r>
              <a:rPr lang="en-US" dirty="0"/>
              <a:t>(4)</a:t>
            </a:r>
          </a:p>
          <a:p>
            <a:r>
              <a:rPr lang="en-US" dirty="0"/>
              <a:t>    </a:t>
            </a:r>
            <a:r>
              <a:rPr lang="en-US" dirty="0" err="1"/>
              <a:t>regressionLayer</a:t>
            </a:r>
            <a:r>
              <a:rPr lang="en-US" dirty="0" smtClean="0"/>
              <a:t>];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81" y="1420669"/>
            <a:ext cx="1450858" cy="1881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660" y="1420669"/>
            <a:ext cx="1469430" cy="1881393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5540385" y="1867711"/>
            <a:ext cx="840966" cy="219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040" y="1349400"/>
            <a:ext cx="2017187" cy="20293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39" y="964613"/>
            <a:ext cx="223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Extrinsic work space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38040" y="949234"/>
            <a:ext cx="223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Intrinsic joint space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586836" y="1420669"/>
            <a:ext cx="70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8090" y="2087624"/>
            <a:ext cx="95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……….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357716" y="260708"/>
            <a:ext cx="307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CNN – Auto decoder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2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00" y="5156644"/>
            <a:ext cx="1830083" cy="1333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810" y="3914753"/>
            <a:ext cx="1325199" cy="558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9780" y="3397542"/>
            <a:ext cx="188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pathways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29336" y="3353056"/>
            <a:ext cx="249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Spinal &amp; muscular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979" y="3685344"/>
            <a:ext cx="1434193" cy="856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716" y="5156644"/>
            <a:ext cx="1830083" cy="1333909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flipV="1">
            <a:off x="7722347" y="5373188"/>
            <a:ext cx="361459" cy="339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63228" y="5389657"/>
            <a:ext cx="1531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Task Image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0569" y="806858"/>
            <a:ext cx="259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Supervised training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084754" y="4113727"/>
            <a:ext cx="11226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894368" y="4669387"/>
            <a:ext cx="8708" cy="33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827231" y="4547468"/>
            <a:ext cx="1760" cy="46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04982" y="3618781"/>
            <a:ext cx="1651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Start-End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coordinates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80221" y="3582208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Output: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Joint velocity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117089" y="5373188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Output: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Movement trajectory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83810" y="4608632"/>
            <a:ext cx="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26750" y="3512888"/>
            <a:ext cx="156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Autodecoder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Net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1736140" y="1733635"/>
            <a:ext cx="940526" cy="191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81" y="1181743"/>
            <a:ext cx="1285261" cy="12731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789" y="1181743"/>
            <a:ext cx="1277343" cy="126648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28989" y="1229266"/>
            <a:ext cx="1234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Linear Dynamical</a:t>
            </a:r>
          </a:p>
          <a:p>
            <a:pPr algn="ctr"/>
            <a:r>
              <a:rPr lang="en-US" dirty="0" smtClean="0"/>
              <a:t> System</a:t>
            </a:r>
          </a:p>
          <a:p>
            <a:pPr algn="ctr"/>
            <a:r>
              <a:rPr lang="en-US" dirty="0" smtClean="0"/>
              <a:t>LQG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8501819" y="1633771"/>
            <a:ext cx="940526" cy="191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396" y="1189969"/>
            <a:ext cx="1251401" cy="12396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9496" y="1174767"/>
            <a:ext cx="1273616" cy="126279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394668" y="1129402"/>
            <a:ext cx="1234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Auto decoder NN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357716" y="260708"/>
            <a:ext cx="307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CNN – Auto decoder model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605" y="1168827"/>
            <a:ext cx="1277343" cy="126648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093016" y="1273251"/>
            <a:ext cx="1234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Auto encoder NN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4202277" y="1761730"/>
            <a:ext cx="940526" cy="191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686736" y="820637"/>
            <a:ext cx="235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Dimension reduction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9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5" grpId="0"/>
      <p:bldP spid="33" grpId="0"/>
      <p:bldP spid="34" grpId="0"/>
      <p:bldP spid="19" grpId="0"/>
      <p:bldP spid="20" grpId="0" animBg="1"/>
      <p:bldP spid="27" grpId="0"/>
      <p:bldP spid="29" grpId="0" animBg="1"/>
      <p:bldP spid="35" grpId="0"/>
      <p:bldP spid="38" grpId="0"/>
      <p:bldP spid="39" grpId="0" animBg="1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1585" y="235685"/>
            <a:ext cx="10175132" cy="641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HelveticaNeue-Light"/>
              </a:rPr>
              <a:t>Today’s talk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HelveticaNeue-Ligh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Introduction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Previous works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Synthetic data from computational model simulations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Neural data from </a:t>
            </a:r>
            <a:r>
              <a:rPr lang="en-US" dirty="0">
                <a:latin typeface="HelveticaNeue-Light"/>
              </a:rPr>
              <a:t>d</a:t>
            </a:r>
            <a:r>
              <a:rPr lang="en-US" dirty="0" smtClean="0">
                <a:latin typeface="HelveticaNeue-Light"/>
              </a:rPr>
              <a:t>eep brain recordings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Neue-Light"/>
              </a:rPr>
              <a:t>Synthetic Data - Simulated reach parameters using LQG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HelveticaNeue-Light"/>
              </a:rPr>
              <a:t>CNN-Auto decoder model for reach trajectory generation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Auto encoding &amp; decoding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Neue-Light"/>
              </a:rPr>
              <a:t>CNN- LSTM </a:t>
            </a:r>
            <a:r>
              <a:rPr lang="en-US" dirty="0" smtClean="0">
                <a:latin typeface="HelveticaNeue-Light"/>
              </a:rPr>
              <a:t>model </a:t>
            </a:r>
            <a:r>
              <a:rPr lang="en-US" dirty="0">
                <a:latin typeface="HelveticaNeue-Light"/>
              </a:rPr>
              <a:t>for reach trajectory </a:t>
            </a:r>
            <a:r>
              <a:rPr lang="en-US" dirty="0" smtClean="0">
                <a:latin typeface="HelveticaNeue-Light"/>
              </a:rPr>
              <a:t>generation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Open loop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Closed loop with sensory feedback and offline adaptation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Neue-Light"/>
              </a:rPr>
              <a:t>Closed loop with sensory feedback and </a:t>
            </a:r>
            <a:r>
              <a:rPr lang="en-US" dirty="0" smtClean="0">
                <a:latin typeface="HelveticaNeue-Light"/>
              </a:rPr>
              <a:t>online adaptation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Neural </a:t>
            </a:r>
            <a:r>
              <a:rPr lang="en-US" dirty="0">
                <a:latin typeface="HelveticaNeue-Light"/>
              </a:rPr>
              <a:t>data / Implementation</a:t>
            </a:r>
            <a:endParaRPr lang="en-US" dirty="0" smtClean="0">
              <a:latin typeface="HelveticaNeue-Ligh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Summary</a:t>
            </a:r>
            <a:endParaRPr lang="en-US" dirty="0">
              <a:latin typeface="HelveticaNeue-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7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17372" y="1078892"/>
            <a:ext cx="74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hand movements in 8 directions : Input data for </a:t>
            </a:r>
            <a:r>
              <a:rPr lang="en-US" dirty="0" err="1" smtClean="0"/>
              <a:t>autoencoding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4879" y="5451565"/>
            <a:ext cx="9400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Input matrix dimension: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(51 </a:t>
            </a:r>
            <a:r>
              <a:rPr lang="en-US" dirty="0" err="1" smtClean="0"/>
              <a:t>xPos</a:t>
            </a:r>
            <a:r>
              <a:rPr lang="en-US" dirty="0" smtClean="0"/>
              <a:t> Shoulder,51 </a:t>
            </a:r>
            <a:r>
              <a:rPr lang="en-US" dirty="0" err="1" smtClean="0"/>
              <a:t>xPos</a:t>
            </a:r>
            <a:r>
              <a:rPr lang="en-US" dirty="0" smtClean="0"/>
              <a:t> Elbow,51 </a:t>
            </a:r>
            <a:r>
              <a:rPr lang="en-US" dirty="0" err="1" smtClean="0"/>
              <a:t>Vel</a:t>
            </a:r>
            <a:r>
              <a:rPr lang="en-US" dirty="0" smtClean="0"/>
              <a:t> Shoulder, 51 </a:t>
            </a:r>
            <a:r>
              <a:rPr lang="en-US" dirty="0" err="1" smtClean="0"/>
              <a:t>Vel</a:t>
            </a:r>
            <a:r>
              <a:rPr lang="en-US" dirty="0" smtClean="0"/>
              <a:t> Elbow, 51 Control command Shoulder, 51 Control command Elbow) * (20trials*8direction)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304 * 160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331" y="1605950"/>
            <a:ext cx="5915025" cy="33432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188353" y="4949225"/>
            <a:ext cx="282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Todorov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E. and Li, W. (2005)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3" y="1605950"/>
            <a:ext cx="3323296" cy="334327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058194" y="2847703"/>
            <a:ext cx="940526" cy="383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668439" y="1765898"/>
            <a:ext cx="1720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Linear Dynamical Network</a:t>
            </a:r>
          </a:p>
          <a:p>
            <a:pPr algn="ctr"/>
            <a:r>
              <a:rPr lang="en-US" dirty="0" smtClean="0"/>
              <a:t>LQG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357716" y="260708"/>
            <a:ext cx="307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CNN – Auto decoder 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53" y="1592916"/>
            <a:ext cx="2720884" cy="2367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375" y="1592916"/>
            <a:ext cx="2728911" cy="2393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724" y="1566518"/>
            <a:ext cx="3237955" cy="23939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118" y="1566518"/>
            <a:ext cx="2678912" cy="2420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35" y="4818546"/>
            <a:ext cx="10829925" cy="13811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09989" y="1197186"/>
            <a:ext cx="160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AutoEncoder2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31162" y="1224614"/>
            <a:ext cx="160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AutoEncoder1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76359" y="1197186"/>
            <a:ext cx="160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AutoEncoder3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19729" y="1197186"/>
            <a:ext cx="184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Feedforward net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63737" y="4396418"/>
            <a:ext cx="231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ully stacked layer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77701" y="365488"/>
            <a:ext cx="608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Trajectory velocity : Deep net auto encoder-decoder training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0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8" y="1858872"/>
            <a:ext cx="3318240" cy="3061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5" y="1858871"/>
            <a:ext cx="4559125" cy="30614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62953" y="1288869"/>
            <a:ext cx="296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Visualize decoded test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7403" y="1288869"/>
            <a:ext cx="26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 fully stacked layer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05747" y="470263"/>
            <a:ext cx="762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Joint angle to trajectory velocity : Fully stacked </a:t>
            </a:r>
            <a:r>
              <a:rPr lang="en-US" dirty="0" err="1" smtClean="0"/>
              <a:t>autodecoder</a:t>
            </a:r>
            <a:r>
              <a:rPr lang="en-US" dirty="0" smtClean="0"/>
              <a:t> network training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7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00" y="5156644"/>
            <a:ext cx="1830083" cy="1333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810" y="3914753"/>
            <a:ext cx="1325199" cy="558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9780" y="3397542"/>
            <a:ext cx="188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pathways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29336" y="3353056"/>
            <a:ext cx="249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Spinal &amp; muscular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979" y="3685344"/>
            <a:ext cx="1434193" cy="856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716" y="5156644"/>
            <a:ext cx="1830083" cy="1333909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flipV="1">
            <a:off x="7722347" y="5373188"/>
            <a:ext cx="361459" cy="339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63228" y="5389657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Task Image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084754" y="4113727"/>
            <a:ext cx="11226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894368" y="4669387"/>
            <a:ext cx="8708" cy="33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827231" y="4547468"/>
            <a:ext cx="1760" cy="46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04982" y="3618781"/>
            <a:ext cx="165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Start-End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coordinates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80221" y="3582208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Joint velocity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117089" y="5373188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Movement trajectory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83810" y="4608632"/>
            <a:ext cx="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52807" y="3434115"/>
            <a:ext cx="156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Autodecoder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Net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014720" y="287232"/>
            <a:ext cx="6895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CNN-Auto decoder network </a:t>
            </a:r>
            <a:r>
              <a:rPr lang="en-US" dirty="0">
                <a:latin typeface="HelveticaNeue-Light"/>
              </a:rPr>
              <a:t>model of </a:t>
            </a:r>
            <a:r>
              <a:rPr lang="en-US" dirty="0" smtClean="0">
                <a:latin typeface="HelveticaNeue-Light"/>
              </a:rPr>
              <a:t>reach movement generation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123" y="985635"/>
            <a:ext cx="2226890" cy="19278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035" y="988196"/>
            <a:ext cx="1828904" cy="19956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611" y="985635"/>
            <a:ext cx="1846781" cy="19982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9394" y="1013255"/>
            <a:ext cx="1839099" cy="199825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248903" y="1515655"/>
            <a:ext cx="156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Autodecoder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Net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467802" y="2150801"/>
            <a:ext cx="11226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667940" y="2140953"/>
            <a:ext cx="576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627284" y="1651302"/>
            <a:ext cx="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7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1585" y="235685"/>
            <a:ext cx="10175132" cy="641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HelveticaNeue-Light"/>
              </a:rPr>
              <a:t>Today’s talk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HelveticaNeue-Ligh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Introduction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Previous works of neural nets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From computational model simulations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From neuronal recordings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CNN-Auto decoder model for reach trajectory generation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Simulated reach parameters -LQG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Auto encoding &amp; decoding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Neue-Light"/>
              </a:rPr>
              <a:t>CNN- LSTM </a:t>
            </a:r>
            <a:r>
              <a:rPr lang="en-US" dirty="0" smtClean="0">
                <a:latin typeface="HelveticaNeue-Light"/>
              </a:rPr>
              <a:t>model </a:t>
            </a:r>
            <a:r>
              <a:rPr lang="en-US" dirty="0">
                <a:latin typeface="HelveticaNeue-Light"/>
              </a:rPr>
              <a:t>for reach trajectory </a:t>
            </a:r>
            <a:r>
              <a:rPr lang="en-US" dirty="0" smtClean="0">
                <a:latin typeface="HelveticaNeue-Light"/>
              </a:rPr>
              <a:t>generation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Open loop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Closed loop with sensory feedback and offline adaptation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Neue-Light"/>
              </a:rPr>
              <a:t>Closed loop with sensory feedback and </a:t>
            </a:r>
            <a:r>
              <a:rPr lang="en-US" dirty="0" smtClean="0">
                <a:latin typeface="HelveticaNeue-Light"/>
              </a:rPr>
              <a:t>online adaptation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Neural data &amp; EMG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Neue-Light"/>
              </a:rPr>
              <a:t>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2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4" y="2157142"/>
            <a:ext cx="5639209" cy="24907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983" y="547072"/>
            <a:ext cx="5516859" cy="2855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983" y="3668214"/>
            <a:ext cx="5526268" cy="28221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32555" y="343817"/>
            <a:ext cx="6987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Benefits of Long Short Term Memory (LSTM) nets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1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00" y="5470156"/>
            <a:ext cx="1830083" cy="1333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810" y="4228265"/>
            <a:ext cx="1325199" cy="558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9780" y="3754595"/>
            <a:ext cx="188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pathways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29336" y="3710109"/>
            <a:ext cx="249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Spinal &amp; muscular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979" y="3998856"/>
            <a:ext cx="1434193" cy="856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716" y="5470156"/>
            <a:ext cx="1830083" cy="1333909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flipV="1">
            <a:off x="7722347" y="5686700"/>
            <a:ext cx="361459" cy="339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63228" y="5703169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Task Image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084754" y="4427239"/>
            <a:ext cx="11226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894368" y="4982899"/>
            <a:ext cx="8708" cy="33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827231" y="4860980"/>
            <a:ext cx="1760" cy="46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04982" y="3932293"/>
            <a:ext cx="165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Start-End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coordinates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80221" y="389572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Joint velocity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117089" y="568670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Movement trajectory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83810" y="4922144"/>
            <a:ext cx="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52807" y="3747627"/>
            <a:ext cx="156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 RNN </a:t>
            </a:r>
          </a:p>
          <a:p>
            <a:pPr algn="ctr"/>
            <a:r>
              <a:rPr lang="en-US" dirty="0" smtClean="0"/>
              <a:t>Net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183810" y="304299"/>
            <a:ext cx="6895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CNN-LSTM RNN network </a:t>
            </a:r>
            <a:r>
              <a:rPr lang="en-US" dirty="0">
                <a:latin typeface="HelveticaNeue-Light"/>
              </a:rPr>
              <a:t>model of </a:t>
            </a:r>
            <a:r>
              <a:rPr lang="en-US" dirty="0" smtClean="0">
                <a:latin typeface="HelveticaNeue-Light"/>
              </a:rPr>
              <a:t>reach movement generation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81553" y="849649"/>
            <a:ext cx="9651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LSTM architecture:  </a:t>
            </a: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sequenceInputLayer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 </a:t>
            </a: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bilstmLayer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  </a:t>
            </a: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fullyConnectedLayer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   </a:t>
            </a: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regressionLayer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63" y="1535828"/>
            <a:ext cx="1732373" cy="16734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628" y="1535828"/>
            <a:ext cx="1585884" cy="16734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7089" y="1529613"/>
            <a:ext cx="1586274" cy="17146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4827" y="1535828"/>
            <a:ext cx="1549835" cy="1708399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5218900" y="2450411"/>
            <a:ext cx="11226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18900" y="1962696"/>
            <a:ext cx="103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2411748" y="2417130"/>
            <a:ext cx="544335" cy="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50872" y="1962696"/>
            <a:ext cx="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8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22" y="3101418"/>
            <a:ext cx="1830083" cy="1333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32" y="1859527"/>
            <a:ext cx="1325199" cy="558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95675" y="1526037"/>
            <a:ext cx="170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pathways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68028" y="1341371"/>
            <a:ext cx="249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Spinal &amp; muscular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671" y="1630118"/>
            <a:ext cx="1434193" cy="856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408" y="3101418"/>
            <a:ext cx="1830083" cy="1333909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flipV="1">
            <a:off x="10361039" y="3317962"/>
            <a:ext cx="361459" cy="339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34357" y="3334431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Task Image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299486" y="2058501"/>
            <a:ext cx="11226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0533060" y="2614161"/>
            <a:ext cx="8708" cy="33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338053" y="2492242"/>
            <a:ext cx="1760" cy="46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97" y="1563555"/>
            <a:ext cx="165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Start-End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coordinates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512186" y="3639301"/>
            <a:ext cx="101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FB  Joint velocity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983465" y="3762202"/>
            <a:ext cx="1342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Movement trajectory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94632" y="2553406"/>
            <a:ext cx="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84988" y="1596691"/>
            <a:ext cx="84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535391" y="292856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of </a:t>
            </a:r>
            <a:r>
              <a:rPr lang="en-US" dirty="0" smtClean="0">
                <a:latin typeface="HelveticaNeue-Light"/>
              </a:rPr>
              <a:t>reach movement with sensory feedback and adaptation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843954" y="2138979"/>
            <a:ext cx="13551" cy="47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406707" y="1492648"/>
            <a:ext cx="107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Control signal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93060" y="1596691"/>
            <a:ext cx="84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59037" y="2052500"/>
            <a:ext cx="89632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403632" y="1596691"/>
            <a:ext cx="9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7403632" y="4274925"/>
            <a:ext cx="113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Sensory Feedback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7380664" y="3905593"/>
            <a:ext cx="9555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83240" y="1492648"/>
            <a:ext cx="107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Control signal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7335570" y="2052500"/>
            <a:ext cx="89632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Lightning Bolt 43"/>
          <p:cNvSpPr/>
          <p:nvPr/>
        </p:nvSpPr>
        <p:spPr>
          <a:xfrm flipH="1">
            <a:off x="10751028" y="2877981"/>
            <a:ext cx="574872" cy="43898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325106" y="3633472"/>
            <a:ext cx="101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FB Control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signal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377268" y="2712768"/>
            <a:ext cx="101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FB Error signal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741039" y="2574753"/>
            <a:ext cx="139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Perturbation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551172" y="3565966"/>
            <a:ext cx="8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6325106" y="2298142"/>
            <a:ext cx="384282" cy="461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440967" y="1559567"/>
            <a:ext cx="101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Joint velocity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6325106" y="3316967"/>
            <a:ext cx="384282" cy="24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5377268" y="940526"/>
            <a:ext cx="2026364" cy="41714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995568" y="2198884"/>
            <a:ext cx="405572" cy="567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57505" y="2071180"/>
            <a:ext cx="115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 trial </a:t>
            </a:r>
            <a:r>
              <a:rPr lang="en-US" dirty="0" err="1" smtClean="0"/>
              <a:t>updation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9" grpId="0"/>
      <p:bldP spid="27" grpId="0"/>
      <p:bldP spid="35" grpId="0"/>
      <p:bldP spid="38" grpId="0"/>
      <p:bldP spid="40" grpId="0"/>
      <p:bldP spid="44" grpId="0" animBg="1"/>
      <p:bldP spid="45" grpId="0"/>
      <p:bldP spid="51" grpId="0"/>
      <p:bldP spid="52" grpId="0"/>
      <p:bldP spid="54" grpId="0"/>
      <p:bldP spid="69" grpId="0" animBg="1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/>
        </p:nvCxnSpPr>
        <p:spPr>
          <a:xfrm flipV="1">
            <a:off x="3270031" y="1880443"/>
            <a:ext cx="541139" cy="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36719" y="1495108"/>
            <a:ext cx="84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43740" y="1474668"/>
            <a:ext cx="84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10645" y="1888467"/>
            <a:ext cx="824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14011" y="1491680"/>
            <a:ext cx="9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8266721" y="5487832"/>
            <a:ext cx="465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229938" y="1871229"/>
            <a:ext cx="657776" cy="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96096" y="4938265"/>
            <a:ext cx="8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440440" y="1860809"/>
            <a:ext cx="384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08887" y="1474668"/>
            <a:ext cx="64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CNN</a:t>
            </a:r>
            <a:endParaRPr lang="en-US" baseline="-25000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090161" y="2728282"/>
            <a:ext cx="517265" cy="358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082639" y="4361982"/>
            <a:ext cx="517265" cy="26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ightning Bolt 41"/>
          <p:cNvSpPr/>
          <p:nvPr/>
        </p:nvSpPr>
        <p:spPr>
          <a:xfrm flipH="1">
            <a:off x="11179045" y="3197631"/>
            <a:ext cx="574872" cy="78098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749" y="1056349"/>
            <a:ext cx="1482457" cy="1587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635" y="4780524"/>
            <a:ext cx="1416731" cy="156885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00" y="1091828"/>
            <a:ext cx="1689035" cy="155974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066" y="1091828"/>
            <a:ext cx="1689035" cy="157999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835" y="2973146"/>
            <a:ext cx="1675956" cy="155966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756" y="4789714"/>
            <a:ext cx="1601101" cy="155966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56957" y="819689"/>
            <a:ext cx="141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 X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671566" y="788066"/>
            <a:ext cx="1381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 X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094724" y="784051"/>
            <a:ext cx="1035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Velocity X</a:t>
            </a:r>
            <a:endParaRPr 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638467" y="770870"/>
            <a:ext cx="1128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Position X-Y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674696" y="4472746"/>
            <a:ext cx="1307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Position X-Y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9037977" y="4469769"/>
            <a:ext cx="116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Velocity X</a:t>
            </a:r>
            <a:endParaRPr lang="en-US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611756" y="4517668"/>
            <a:ext cx="1595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Control Signal X</a:t>
            </a:r>
            <a:endParaRPr 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472677" y="2705251"/>
            <a:ext cx="1459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Error Signal X</a:t>
            </a:r>
            <a:endParaRPr lang="en-US" sz="14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00" y="1076592"/>
            <a:ext cx="1313259" cy="15676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6908" y="819691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Visual Stimuli</a:t>
            </a:r>
            <a:endParaRPr lang="en-US" sz="14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8480" y="1076592"/>
            <a:ext cx="1348622" cy="156764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2456" y="819690"/>
            <a:ext cx="170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Start-end points X-Y</a:t>
            </a:r>
            <a:endParaRPr lang="en-US" sz="1400" b="1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8543" y="4780523"/>
            <a:ext cx="1579972" cy="156885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0693" y="1091828"/>
            <a:ext cx="1543743" cy="155240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4708618" y="2679846"/>
            <a:ext cx="494682" cy="51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587122" y="119363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:Simulation- offline adaptation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449153" y="2251421"/>
            <a:ext cx="115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Inter trial </a:t>
            </a:r>
            <a:r>
              <a:rPr lang="en-US" sz="1200" b="1" dirty="0" err="1" smtClean="0"/>
              <a:t>updation</a:t>
            </a:r>
            <a:endParaRPr lang="en-US" sz="1200" b="1" dirty="0"/>
          </a:p>
        </p:txBody>
      </p:sp>
      <p:cxnSp>
        <p:nvCxnSpPr>
          <p:cNvPr id="50" name="Curved Connector 49"/>
          <p:cNvCxnSpPr/>
          <p:nvPr/>
        </p:nvCxnSpPr>
        <p:spPr>
          <a:xfrm rot="16200000" flipV="1">
            <a:off x="5719114" y="2105273"/>
            <a:ext cx="554830" cy="2834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7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20" grpId="0"/>
      <p:bldP spid="25" grpId="0"/>
      <p:bldP spid="42" grpId="0" animBg="1"/>
      <p:bldP spid="30" grpId="0"/>
      <p:bldP spid="38" grpId="0"/>
      <p:bldP spid="39" grpId="0"/>
      <p:bldP spid="40" grpId="0"/>
      <p:bldP spid="44" grpId="0"/>
      <p:bldP spid="45" grpId="0"/>
      <p:bldP spid="46" grpId="0"/>
      <p:bldP spid="47" grpId="0"/>
      <p:bldP spid="49" grpId="0"/>
      <p:bldP spid="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/>
        </p:nvCxnSpPr>
        <p:spPr>
          <a:xfrm flipV="1">
            <a:off x="3270031" y="1880443"/>
            <a:ext cx="541139" cy="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36719" y="1495108"/>
            <a:ext cx="84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43740" y="1474668"/>
            <a:ext cx="84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10645" y="1888467"/>
            <a:ext cx="824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14011" y="1491680"/>
            <a:ext cx="9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8266721" y="5487832"/>
            <a:ext cx="465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229938" y="1871229"/>
            <a:ext cx="657776" cy="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96096" y="4938265"/>
            <a:ext cx="8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440440" y="1860809"/>
            <a:ext cx="384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08887" y="1474668"/>
            <a:ext cx="64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CNN</a:t>
            </a:r>
            <a:endParaRPr lang="en-US" baseline="-250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708618" y="2679846"/>
            <a:ext cx="494682" cy="51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082639" y="4361982"/>
            <a:ext cx="517265" cy="26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ightning Bolt 41"/>
          <p:cNvSpPr/>
          <p:nvPr/>
        </p:nvSpPr>
        <p:spPr>
          <a:xfrm flipH="1">
            <a:off x="11179045" y="3197631"/>
            <a:ext cx="574872" cy="78098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100" y="1091828"/>
            <a:ext cx="1689035" cy="155974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56958" y="819689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749464" y="788066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271477" y="784051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Velocity</a:t>
            </a:r>
            <a:endParaRPr 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908425" y="770870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Position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833712" y="4472747"/>
            <a:ext cx="103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Position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9094724" y="4481937"/>
            <a:ext cx="1020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Velocity</a:t>
            </a:r>
            <a:endParaRPr lang="en-US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671566" y="4520439"/>
            <a:ext cx="1459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Control Signal</a:t>
            </a:r>
            <a:endParaRPr 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472677" y="2705251"/>
            <a:ext cx="1459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Error Signal</a:t>
            </a:r>
            <a:endParaRPr lang="en-US" sz="14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" y="1076592"/>
            <a:ext cx="1313259" cy="15676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6908" y="819691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Visual Stimuli</a:t>
            </a:r>
            <a:endParaRPr lang="en-US" sz="14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480" y="1076592"/>
            <a:ext cx="1348622" cy="156764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845980" y="819690"/>
            <a:ext cx="1476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Start-end points</a:t>
            </a:r>
            <a:endParaRPr lang="en-US" sz="1400" b="1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249" y="1115100"/>
            <a:ext cx="1692900" cy="1558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204" y="1089583"/>
            <a:ext cx="1533248" cy="15966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2635" y="1089583"/>
            <a:ext cx="1416731" cy="158367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2635" y="4798904"/>
            <a:ext cx="1416731" cy="155966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3213" y="4833278"/>
            <a:ext cx="1575303" cy="152529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7714" y="4828216"/>
            <a:ext cx="1598512" cy="155966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6417" y="3001941"/>
            <a:ext cx="1640685" cy="1513435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 flipH="1">
            <a:off x="7090161" y="2728282"/>
            <a:ext cx="517265" cy="358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599616" y="106740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:Simulation- offline adaptation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449153" y="2251421"/>
            <a:ext cx="115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Inter trial </a:t>
            </a:r>
            <a:r>
              <a:rPr lang="en-US" sz="1200" b="1" dirty="0" err="1" smtClean="0"/>
              <a:t>updation</a:t>
            </a:r>
            <a:endParaRPr lang="en-US" sz="1200" b="1" dirty="0"/>
          </a:p>
        </p:txBody>
      </p:sp>
      <p:cxnSp>
        <p:nvCxnSpPr>
          <p:cNvPr id="51" name="Curved Connector 50"/>
          <p:cNvCxnSpPr/>
          <p:nvPr/>
        </p:nvCxnSpPr>
        <p:spPr>
          <a:xfrm rot="16200000" flipV="1">
            <a:off x="5719114" y="2105273"/>
            <a:ext cx="554830" cy="2834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1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2" grpId="0" animBg="1"/>
      <p:bldP spid="44" grpId="0"/>
      <p:bldP spid="45" grpId="0"/>
      <p:bldP spid="46" grpId="0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1177" y="383177"/>
            <a:ext cx="470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Hand reaching movements : Neural nets / Brain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563" y="1371735"/>
            <a:ext cx="2098230" cy="146725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5" idx="1"/>
          </p:cNvCxnSpPr>
          <p:nvPr/>
        </p:nvCxnSpPr>
        <p:spPr>
          <a:xfrm>
            <a:off x="3918857" y="2105364"/>
            <a:ext cx="5617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</p:cNvCxnSpPr>
          <p:nvPr/>
        </p:nvCxnSpPr>
        <p:spPr>
          <a:xfrm flipV="1">
            <a:off x="6578793" y="2105364"/>
            <a:ext cx="6841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72350" y="1889759"/>
            <a:ext cx="100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15349" y="1889759"/>
            <a:ext cx="100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3" y="5192078"/>
            <a:ext cx="2155077" cy="100842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3826823" y="5691186"/>
            <a:ext cx="5617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15330" y="5506520"/>
            <a:ext cx="100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6578793" y="5691187"/>
            <a:ext cx="6841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15349" y="5475582"/>
            <a:ext cx="100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8" name="U-Turn Arrow 17"/>
          <p:cNvSpPr/>
          <p:nvPr/>
        </p:nvSpPr>
        <p:spPr>
          <a:xfrm rot="10800000">
            <a:off x="4763588" y="2797561"/>
            <a:ext cx="2320301" cy="54054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21234" y="2903882"/>
            <a:ext cx="109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0979" y="1101870"/>
            <a:ext cx="2073587" cy="14289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6223" y="3071301"/>
            <a:ext cx="1323097" cy="112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886" y="4855165"/>
            <a:ext cx="1883774" cy="11757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42" y="1101870"/>
            <a:ext cx="1852889" cy="13436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644" y="2761870"/>
            <a:ext cx="1849287" cy="16344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041" y="4914103"/>
            <a:ext cx="1852889" cy="115695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663949" y="5854768"/>
            <a:ext cx="170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Synthetic data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718500" y="2281729"/>
            <a:ext cx="155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/ neural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235659" y="5854768"/>
            <a:ext cx="207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behavior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404865" y="2281729"/>
            <a:ext cx="155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Hand behavior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554583" y="3762103"/>
            <a:ext cx="185209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Mathematical model</a:t>
            </a:r>
          </a:p>
          <a:p>
            <a:pPr algn="ctr"/>
            <a:r>
              <a:rPr lang="en-US" dirty="0" smtClean="0"/>
              <a:t>LQG controller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899140" y="4034448"/>
            <a:ext cx="5617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559076" y="4034448"/>
            <a:ext cx="6841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52633" y="3818843"/>
            <a:ext cx="100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395632" y="3818843"/>
            <a:ext cx="100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698783" y="4210813"/>
            <a:ext cx="155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385148" y="4210813"/>
            <a:ext cx="176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Hand trajectory</a:t>
            </a:r>
            <a:endParaRPr lang="en-US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5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  <p:bldP spid="18" grpId="0" animBg="1"/>
      <p:bldP spid="19" grpId="0"/>
      <p:bldP spid="26" grpId="0"/>
      <p:bldP spid="27" grpId="0"/>
      <p:bldP spid="28" grpId="0"/>
      <p:bldP spid="29" grpId="0"/>
      <p:bldP spid="31" grpId="0" animBg="1"/>
      <p:bldP spid="34" grpId="0"/>
      <p:bldP spid="35" grpId="0"/>
      <p:bldP spid="36" grpId="0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/>
        </p:nvCxnSpPr>
        <p:spPr>
          <a:xfrm flipV="1">
            <a:off x="3270031" y="1880443"/>
            <a:ext cx="541139" cy="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36719" y="1495108"/>
            <a:ext cx="84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43740" y="1474668"/>
            <a:ext cx="84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10645" y="1888467"/>
            <a:ext cx="824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14011" y="1491680"/>
            <a:ext cx="9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8266721" y="5487832"/>
            <a:ext cx="465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229938" y="1871229"/>
            <a:ext cx="657776" cy="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96096" y="4938265"/>
            <a:ext cx="8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440440" y="1860809"/>
            <a:ext cx="384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08887" y="1474668"/>
            <a:ext cx="64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CNN</a:t>
            </a:r>
            <a:endParaRPr lang="en-US" baseline="-250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708618" y="2679846"/>
            <a:ext cx="494682" cy="51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082639" y="4361982"/>
            <a:ext cx="517265" cy="26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ightning Bolt 41"/>
          <p:cNvSpPr/>
          <p:nvPr/>
        </p:nvSpPr>
        <p:spPr>
          <a:xfrm flipH="1">
            <a:off x="11179045" y="3197631"/>
            <a:ext cx="574872" cy="78098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100" y="1091828"/>
            <a:ext cx="1689035" cy="155974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56958" y="819689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749464" y="788066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271477" y="784051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Velocity</a:t>
            </a:r>
            <a:endParaRPr 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908425" y="770870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Position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833712" y="4472747"/>
            <a:ext cx="103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Position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9094724" y="4481937"/>
            <a:ext cx="1020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Velocity</a:t>
            </a:r>
            <a:endParaRPr lang="en-US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671566" y="4520439"/>
            <a:ext cx="1459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Control Signal</a:t>
            </a:r>
            <a:endParaRPr 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472677" y="2705251"/>
            <a:ext cx="1459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Error Signal</a:t>
            </a:r>
            <a:endParaRPr lang="en-US" sz="14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" y="1076592"/>
            <a:ext cx="1313259" cy="15676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6908" y="819691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Visual Stimuli</a:t>
            </a:r>
            <a:endParaRPr lang="en-US" sz="14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480" y="1076592"/>
            <a:ext cx="1348622" cy="156764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845980" y="819690"/>
            <a:ext cx="1476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Start-end points</a:t>
            </a:r>
            <a:endParaRPr lang="en-US" sz="1400" b="1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466" y="1148910"/>
            <a:ext cx="1706472" cy="15544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7434" y="1111264"/>
            <a:ext cx="1566734" cy="15619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8635" y="1112205"/>
            <a:ext cx="1459948" cy="156764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3486" y="4780524"/>
            <a:ext cx="1428750" cy="155966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3466" y="4777138"/>
            <a:ext cx="1706472" cy="155849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7715" y="4769441"/>
            <a:ext cx="1603856" cy="157074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4762" y="2967437"/>
            <a:ext cx="1667029" cy="1545670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 flipH="1">
            <a:off x="7090161" y="2728282"/>
            <a:ext cx="517265" cy="358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68891" y="223095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:Simulation- offline adaptation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449153" y="2251421"/>
            <a:ext cx="115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Inter trial </a:t>
            </a:r>
            <a:r>
              <a:rPr lang="en-US" sz="1200" b="1" dirty="0" err="1" smtClean="0"/>
              <a:t>updation</a:t>
            </a:r>
            <a:endParaRPr lang="en-US" sz="1200" b="1" dirty="0"/>
          </a:p>
        </p:txBody>
      </p:sp>
      <p:cxnSp>
        <p:nvCxnSpPr>
          <p:cNvPr id="50" name="Curved Connector 49"/>
          <p:cNvCxnSpPr/>
          <p:nvPr/>
        </p:nvCxnSpPr>
        <p:spPr>
          <a:xfrm rot="16200000" flipV="1">
            <a:off x="5719114" y="2105273"/>
            <a:ext cx="554830" cy="2834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4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2" grpId="0" animBg="1"/>
      <p:bldP spid="44" grpId="0"/>
      <p:bldP spid="45" grpId="0"/>
      <p:bldP spid="46" grpId="0"/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/>
        </p:nvCxnSpPr>
        <p:spPr>
          <a:xfrm flipV="1">
            <a:off x="3270031" y="1880443"/>
            <a:ext cx="541139" cy="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36719" y="1495108"/>
            <a:ext cx="84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43740" y="1474668"/>
            <a:ext cx="84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10645" y="1888467"/>
            <a:ext cx="824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14011" y="1491680"/>
            <a:ext cx="9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229938" y="1871229"/>
            <a:ext cx="657776" cy="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40440" y="1860809"/>
            <a:ext cx="384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08887" y="1474668"/>
            <a:ext cx="64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CNN</a:t>
            </a:r>
            <a:endParaRPr lang="en-US" baseline="-25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100" y="1091828"/>
            <a:ext cx="1689035" cy="155974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56958" y="819689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749464" y="788066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271477" y="784051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Velocity</a:t>
            </a:r>
            <a:endParaRPr 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908425" y="770870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Position</a:t>
            </a:r>
            <a:endParaRPr lang="en-US" sz="14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" y="1076592"/>
            <a:ext cx="1313259" cy="15676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6908" y="819691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Visual Stimuli</a:t>
            </a:r>
            <a:endParaRPr lang="en-US" sz="14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480" y="1076592"/>
            <a:ext cx="1348622" cy="156764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845980" y="819690"/>
            <a:ext cx="1476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Start-end points</a:t>
            </a:r>
            <a:endParaRPr lang="en-US" sz="1400" b="1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952" y="1119550"/>
            <a:ext cx="1712016" cy="156199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8283" y="1110302"/>
            <a:ext cx="1520673" cy="156954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3486" y="1110302"/>
            <a:ext cx="1484154" cy="159232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468891" y="223095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:Simulation- offline adaptation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449153" y="2251421"/>
            <a:ext cx="115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Inter trial </a:t>
            </a:r>
            <a:r>
              <a:rPr lang="en-US" sz="1200" b="1" dirty="0" err="1" smtClean="0"/>
              <a:t>updation</a:t>
            </a:r>
            <a:endParaRPr lang="en-US" sz="1200" b="1" dirty="0"/>
          </a:p>
        </p:txBody>
      </p:sp>
      <p:cxnSp>
        <p:nvCxnSpPr>
          <p:cNvPr id="53" name="Curved Connector 52"/>
          <p:cNvCxnSpPr/>
          <p:nvPr/>
        </p:nvCxnSpPr>
        <p:spPr>
          <a:xfrm rot="16200000" flipV="1">
            <a:off x="5719114" y="2105273"/>
            <a:ext cx="554830" cy="2834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2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448" y="937928"/>
            <a:ext cx="3678260" cy="2963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448" y="3985532"/>
            <a:ext cx="3678260" cy="24492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88" y="1551526"/>
            <a:ext cx="5305425" cy="3829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8901" y="929225"/>
            <a:ext cx="331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LSTM</a:t>
            </a:r>
            <a:r>
              <a:rPr lang="en-US" baseline="-25000" dirty="0" smtClean="0"/>
              <a:t>2 </a:t>
            </a:r>
            <a:r>
              <a:rPr lang="en-US" dirty="0" smtClean="0"/>
              <a:t> LSTM</a:t>
            </a:r>
            <a:r>
              <a:rPr lang="en-US" baseline="-25000" dirty="0" smtClean="0"/>
              <a:t>3  </a:t>
            </a:r>
            <a:r>
              <a:rPr lang="en-US" dirty="0" smtClean="0"/>
              <a:t>LSTM</a:t>
            </a:r>
            <a:r>
              <a:rPr lang="en-US" baseline="-25000" dirty="0" smtClean="0"/>
              <a:t>4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68891" y="223095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:Simulation- offline adaptation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7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/>
        </p:nvCxnSpPr>
        <p:spPr>
          <a:xfrm flipV="1">
            <a:off x="3270031" y="1880443"/>
            <a:ext cx="541139" cy="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36719" y="1495108"/>
            <a:ext cx="84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43740" y="1474668"/>
            <a:ext cx="84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552745" y="1888467"/>
            <a:ext cx="824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14011" y="1491680"/>
            <a:ext cx="9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8266721" y="5487832"/>
            <a:ext cx="465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229938" y="1871229"/>
            <a:ext cx="657776" cy="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96096" y="4938265"/>
            <a:ext cx="8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440440" y="1860809"/>
            <a:ext cx="384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08887" y="1474668"/>
            <a:ext cx="64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CNN</a:t>
            </a:r>
            <a:endParaRPr lang="en-US" baseline="-25000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090161" y="2728282"/>
            <a:ext cx="517265" cy="358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082639" y="4361982"/>
            <a:ext cx="517265" cy="26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ightning Bolt 41"/>
          <p:cNvSpPr/>
          <p:nvPr/>
        </p:nvSpPr>
        <p:spPr>
          <a:xfrm flipH="1">
            <a:off x="11179045" y="3197631"/>
            <a:ext cx="574872" cy="78098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749" y="1056349"/>
            <a:ext cx="1482457" cy="1587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635" y="4780524"/>
            <a:ext cx="1416731" cy="15688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017" y="1077878"/>
            <a:ext cx="1533415" cy="156635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017" y="4789714"/>
            <a:ext cx="1510097" cy="155966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987501" y="819689"/>
            <a:ext cx="154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 X-Y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582984" y="784050"/>
            <a:ext cx="1515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 X-Y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094724" y="784050"/>
            <a:ext cx="1217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Velocity X-Y</a:t>
            </a:r>
            <a:endParaRPr 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685929" y="770870"/>
            <a:ext cx="1081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Position X-Y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685929" y="4472747"/>
            <a:ext cx="141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Position X-Y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8994271" y="4472393"/>
            <a:ext cx="1382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Velocity X-Y</a:t>
            </a:r>
            <a:endParaRPr lang="en-US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527251" y="4517942"/>
            <a:ext cx="1837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Control Signal X-Y</a:t>
            </a:r>
            <a:endParaRPr 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306048" y="2705251"/>
            <a:ext cx="1625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Error Signal X-Y</a:t>
            </a:r>
            <a:endParaRPr lang="en-US" sz="14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0" y="1076592"/>
            <a:ext cx="1313259" cy="15676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6908" y="819691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Visual Stimuli</a:t>
            </a:r>
            <a:endParaRPr lang="en-US" sz="14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8480" y="1076592"/>
            <a:ext cx="1348622" cy="156764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724902" y="806037"/>
            <a:ext cx="1688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Start-end points X-Y</a:t>
            </a:r>
            <a:endParaRPr lang="en-US" sz="1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3254" y="1080943"/>
            <a:ext cx="1689881" cy="15570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9753" y="1091418"/>
            <a:ext cx="1689881" cy="1557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1905" y="4805997"/>
            <a:ext cx="1628033" cy="15433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6048" y="2967776"/>
            <a:ext cx="1664363" cy="1595418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4708618" y="2679846"/>
            <a:ext cx="494682" cy="51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468891" y="223095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:Simulation- offline adaptation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449153" y="2251421"/>
            <a:ext cx="115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Inter trial </a:t>
            </a:r>
            <a:r>
              <a:rPr lang="en-US" sz="1200" b="1" dirty="0" err="1" smtClean="0"/>
              <a:t>updation</a:t>
            </a:r>
            <a:endParaRPr lang="en-US" sz="1200" b="1" dirty="0"/>
          </a:p>
        </p:txBody>
      </p:sp>
      <p:cxnSp>
        <p:nvCxnSpPr>
          <p:cNvPr id="28" name="Curved Connector 27"/>
          <p:cNvCxnSpPr/>
          <p:nvPr/>
        </p:nvCxnSpPr>
        <p:spPr>
          <a:xfrm rot="16200000" flipV="1">
            <a:off x="5719114" y="2105273"/>
            <a:ext cx="554830" cy="2834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5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83716" y="179139"/>
            <a:ext cx="4573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Feedforward-feedback adaptation</a:t>
            </a:r>
            <a:endParaRPr lang="en-US" sz="2400" dirty="0"/>
          </a:p>
        </p:txBody>
      </p:sp>
      <p:sp>
        <p:nvSpPr>
          <p:cNvPr id="117" name="Oval 116"/>
          <p:cNvSpPr/>
          <p:nvPr/>
        </p:nvSpPr>
        <p:spPr>
          <a:xfrm>
            <a:off x="7451836" y="3440218"/>
            <a:ext cx="287383" cy="2264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7417003" y="1785589"/>
            <a:ext cx="287383" cy="2002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Arrow Connector 118"/>
          <p:cNvCxnSpPr>
            <a:endCxn id="118" idx="4"/>
          </p:cNvCxnSpPr>
          <p:nvPr/>
        </p:nvCxnSpPr>
        <p:spPr>
          <a:xfrm flipH="1" flipV="1">
            <a:off x="7560695" y="1985887"/>
            <a:ext cx="34833" cy="145433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Freeform 120"/>
          <p:cNvSpPr/>
          <p:nvPr/>
        </p:nvSpPr>
        <p:spPr>
          <a:xfrm flipH="1">
            <a:off x="6571749" y="1963584"/>
            <a:ext cx="962295" cy="1498935"/>
          </a:xfrm>
          <a:custGeom>
            <a:avLst/>
            <a:gdLst>
              <a:gd name="connsiteX0" fmla="*/ 26126 w 583475"/>
              <a:gd name="connsiteY0" fmla="*/ 1498935 h 1498935"/>
              <a:gd name="connsiteX1" fmla="*/ 60960 w 583475"/>
              <a:gd name="connsiteY1" fmla="*/ 1411849 h 1498935"/>
              <a:gd name="connsiteX2" fmla="*/ 78378 w 583475"/>
              <a:gd name="connsiteY2" fmla="*/ 1377015 h 1498935"/>
              <a:gd name="connsiteX3" fmla="*/ 113212 w 583475"/>
              <a:gd name="connsiteY3" fmla="*/ 1272512 h 1498935"/>
              <a:gd name="connsiteX4" fmla="*/ 148046 w 583475"/>
              <a:gd name="connsiteY4" fmla="*/ 1211552 h 1498935"/>
              <a:gd name="connsiteX5" fmla="*/ 165463 w 583475"/>
              <a:gd name="connsiteY5" fmla="*/ 1150592 h 1498935"/>
              <a:gd name="connsiteX6" fmla="*/ 235132 w 583475"/>
              <a:gd name="connsiteY6" fmla="*/ 1002546 h 1498935"/>
              <a:gd name="connsiteX7" fmla="*/ 252549 w 583475"/>
              <a:gd name="connsiteY7" fmla="*/ 932877 h 1498935"/>
              <a:gd name="connsiteX8" fmla="*/ 278675 w 583475"/>
              <a:gd name="connsiteY8" fmla="*/ 854500 h 1498935"/>
              <a:gd name="connsiteX9" fmla="*/ 296092 w 583475"/>
              <a:gd name="connsiteY9" fmla="*/ 793540 h 1498935"/>
              <a:gd name="connsiteX10" fmla="*/ 330926 w 583475"/>
              <a:gd name="connsiteY10" fmla="*/ 723872 h 1498935"/>
              <a:gd name="connsiteX11" fmla="*/ 348343 w 583475"/>
              <a:gd name="connsiteY11" fmla="*/ 680329 h 1498935"/>
              <a:gd name="connsiteX12" fmla="*/ 374469 w 583475"/>
              <a:gd name="connsiteY12" fmla="*/ 628077 h 1498935"/>
              <a:gd name="connsiteX13" fmla="*/ 391886 w 583475"/>
              <a:gd name="connsiteY13" fmla="*/ 575826 h 1498935"/>
              <a:gd name="connsiteX14" fmla="*/ 426720 w 583475"/>
              <a:gd name="connsiteY14" fmla="*/ 506157 h 1498935"/>
              <a:gd name="connsiteX15" fmla="*/ 452846 w 583475"/>
              <a:gd name="connsiteY15" fmla="*/ 436489 h 1498935"/>
              <a:gd name="connsiteX16" fmla="*/ 487680 w 583475"/>
              <a:gd name="connsiteY16" fmla="*/ 366820 h 1498935"/>
              <a:gd name="connsiteX17" fmla="*/ 496389 w 583475"/>
              <a:gd name="connsiteY17" fmla="*/ 331986 h 1498935"/>
              <a:gd name="connsiteX18" fmla="*/ 531223 w 583475"/>
              <a:gd name="connsiteY18" fmla="*/ 271026 h 1498935"/>
              <a:gd name="connsiteX19" fmla="*/ 548640 w 583475"/>
              <a:gd name="connsiteY19" fmla="*/ 236192 h 1498935"/>
              <a:gd name="connsiteX20" fmla="*/ 557349 w 583475"/>
              <a:gd name="connsiteY20" fmla="*/ 210066 h 1498935"/>
              <a:gd name="connsiteX21" fmla="*/ 583475 w 583475"/>
              <a:gd name="connsiteY21" fmla="*/ 175232 h 1498935"/>
              <a:gd name="connsiteX22" fmla="*/ 522515 w 583475"/>
              <a:gd name="connsiteY22" fmla="*/ 131689 h 1498935"/>
              <a:gd name="connsiteX23" fmla="*/ 435429 w 583475"/>
              <a:gd name="connsiteY23" fmla="*/ 88146 h 1498935"/>
              <a:gd name="connsiteX24" fmla="*/ 391886 w 583475"/>
              <a:gd name="connsiteY24" fmla="*/ 79437 h 1498935"/>
              <a:gd name="connsiteX25" fmla="*/ 339635 w 583475"/>
              <a:gd name="connsiteY25" fmla="*/ 62020 h 1498935"/>
              <a:gd name="connsiteX26" fmla="*/ 269966 w 583475"/>
              <a:gd name="connsiteY26" fmla="*/ 44603 h 1498935"/>
              <a:gd name="connsiteX27" fmla="*/ 217715 w 583475"/>
              <a:gd name="connsiteY27" fmla="*/ 27186 h 1498935"/>
              <a:gd name="connsiteX28" fmla="*/ 148046 w 583475"/>
              <a:gd name="connsiteY28" fmla="*/ 9769 h 1498935"/>
              <a:gd name="connsiteX29" fmla="*/ 121920 w 583475"/>
              <a:gd name="connsiteY29" fmla="*/ 1060 h 1498935"/>
              <a:gd name="connsiteX30" fmla="*/ 0 w 583475"/>
              <a:gd name="connsiteY30" fmla="*/ 1060 h 149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3475" h="1498935">
                <a:moveTo>
                  <a:pt x="26126" y="1498935"/>
                </a:moveTo>
                <a:cubicBezTo>
                  <a:pt x="37737" y="1469906"/>
                  <a:pt x="48644" y="1440586"/>
                  <a:pt x="60960" y="1411849"/>
                </a:cubicBezTo>
                <a:cubicBezTo>
                  <a:pt x="66074" y="1399917"/>
                  <a:pt x="73820" y="1389170"/>
                  <a:pt x="78378" y="1377015"/>
                </a:cubicBezTo>
                <a:cubicBezTo>
                  <a:pt x="91271" y="1342634"/>
                  <a:pt x="94995" y="1304393"/>
                  <a:pt x="113212" y="1272512"/>
                </a:cubicBezTo>
                <a:cubicBezTo>
                  <a:pt x="124823" y="1252192"/>
                  <a:pt x="138827" y="1233063"/>
                  <a:pt x="148046" y="1211552"/>
                </a:cubicBezTo>
                <a:cubicBezTo>
                  <a:pt x="156371" y="1192128"/>
                  <a:pt x="157614" y="1170214"/>
                  <a:pt x="165463" y="1150592"/>
                </a:cubicBezTo>
                <a:cubicBezTo>
                  <a:pt x="212395" y="1033264"/>
                  <a:pt x="190512" y="1128971"/>
                  <a:pt x="235132" y="1002546"/>
                </a:cubicBezTo>
                <a:cubicBezTo>
                  <a:pt x="243099" y="979973"/>
                  <a:pt x="245795" y="955842"/>
                  <a:pt x="252549" y="932877"/>
                </a:cubicBezTo>
                <a:cubicBezTo>
                  <a:pt x="260320" y="906457"/>
                  <a:pt x="270461" y="880785"/>
                  <a:pt x="278675" y="854500"/>
                </a:cubicBezTo>
                <a:cubicBezTo>
                  <a:pt x="284979" y="834329"/>
                  <a:pt x="288243" y="813162"/>
                  <a:pt x="296092" y="793540"/>
                </a:cubicBezTo>
                <a:cubicBezTo>
                  <a:pt x="305735" y="769433"/>
                  <a:pt x="320046" y="747446"/>
                  <a:pt x="330926" y="723872"/>
                </a:cubicBezTo>
                <a:cubicBezTo>
                  <a:pt x="337477" y="709678"/>
                  <a:pt x="341874" y="694560"/>
                  <a:pt x="348343" y="680329"/>
                </a:cubicBezTo>
                <a:cubicBezTo>
                  <a:pt x="356401" y="662601"/>
                  <a:pt x="366979" y="646052"/>
                  <a:pt x="374469" y="628077"/>
                </a:cubicBezTo>
                <a:cubicBezTo>
                  <a:pt x="381530" y="611130"/>
                  <a:pt x="384654" y="592701"/>
                  <a:pt x="391886" y="575826"/>
                </a:cubicBezTo>
                <a:cubicBezTo>
                  <a:pt x="402114" y="551961"/>
                  <a:pt x="420422" y="531346"/>
                  <a:pt x="426720" y="506157"/>
                </a:cubicBezTo>
                <a:cubicBezTo>
                  <a:pt x="442776" y="441935"/>
                  <a:pt x="425522" y="500244"/>
                  <a:pt x="452846" y="436489"/>
                </a:cubicBezTo>
                <a:cubicBezTo>
                  <a:pt x="480969" y="370869"/>
                  <a:pt x="430905" y="461449"/>
                  <a:pt x="487680" y="366820"/>
                </a:cubicBezTo>
                <a:cubicBezTo>
                  <a:pt x="490583" y="355209"/>
                  <a:pt x="492186" y="343193"/>
                  <a:pt x="496389" y="331986"/>
                </a:cubicBezTo>
                <a:cubicBezTo>
                  <a:pt x="510743" y="293708"/>
                  <a:pt x="512848" y="303183"/>
                  <a:pt x="531223" y="271026"/>
                </a:cubicBezTo>
                <a:cubicBezTo>
                  <a:pt x="537664" y="259755"/>
                  <a:pt x="543526" y="248124"/>
                  <a:pt x="548640" y="236192"/>
                </a:cubicBezTo>
                <a:cubicBezTo>
                  <a:pt x="552256" y="227754"/>
                  <a:pt x="552794" y="218036"/>
                  <a:pt x="557349" y="210066"/>
                </a:cubicBezTo>
                <a:cubicBezTo>
                  <a:pt x="564550" y="197464"/>
                  <a:pt x="574766" y="186843"/>
                  <a:pt x="583475" y="175232"/>
                </a:cubicBezTo>
                <a:cubicBezTo>
                  <a:pt x="553269" y="114819"/>
                  <a:pt x="585822" y="157012"/>
                  <a:pt x="522515" y="131689"/>
                </a:cubicBezTo>
                <a:cubicBezTo>
                  <a:pt x="492381" y="119636"/>
                  <a:pt x="464458" y="102660"/>
                  <a:pt x="435429" y="88146"/>
                </a:cubicBezTo>
                <a:cubicBezTo>
                  <a:pt x="422190" y="81526"/>
                  <a:pt x="406166" y="83332"/>
                  <a:pt x="391886" y="79437"/>
                </a:cubicBezTo>
                <a:cubicBezTo>
                  <a:pt x="374174" y="74606"/>
                  <a:pt x="357288" y="67064"/>
                  <a:pt x="339635" y="62020"/>
                </a:cubicBezTo>
                <a:cubicBezTo>
                  <a:pt x="316618" y="55444"/>
                  <a:pt x="292675" y="52173"/>
                  <a:pt x="269966" y="44603"/>
                </a:cubicBezTo>
                <a:cubicBezTo>
                  <a:pt x="252549" y="38797"/>
                  <a:pt x="235526" y="31639"/>
                  <a:pt x="217715" y="27186"/>
                </a:cubicBezTo>
                <a:cubicBezTo>
                  <a:pt x="194492" y="21380"/>
                  <a:pt x="170755" y="17339"/>
                  <a:pt x="148046" y="9769"/>
                </a:cubicBezTo>
                <a:cubicBezTo>
                  <a:pt x="139337" y="6866"/>
                  <a:pt x="131084" y="1599"/>
                  <a:pt x="121920" y="1060"/>
                </a:cubicBezTo>
                <a:cubicBezTo>
                  <a:pt x="81350" y="-1327"/>
                  <a:pt x="40640" y="1060"/>
                  <a:pt x="0" y="106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7909552" y="1800760"/>
            <a:ext cx="909522" cy="1881052"/>
            <a:chOff x="8526735" y="4058132"/>
            <a:chExt cx="909522" cy="1881052"/>
          </a:xfrm>
        </p:grpSpPr>
        <p:sp>
          <p:nvSpPr>
            <p:cNvPr id="122" name="Oval 121"/>
            <p:cNvSpPr/>
            <p:nvPr/>
          </p:nvSpPr>
          <p:spPr>
            <a:xfrm>
              <a:off x="9148874" y="5712761"/>
              <a:ext cx="287383" cy="2264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9114041" y="4058132"/>
              <a:ext cx="287383" cy="2002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Arrow Connector 125"/>
            <p:cNvCxnSpPr>
              <a:endCxn id="124" idx="4"/>
            </p:cNvCxnSpPr>
            <p:nvPr/>
          </p:nvCxnSpPr>
          <p:spPr>
            <a:xfrm flipH="1" flipV="1">
              <a:off x="9257733" y="4258430"/>
              <a:ext cx="34833" cy="145433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Freeform 126"/>
            <p:cNvSpPr/>
            <p:nvPr/>
          </p:nvSpPr>
          <p:spPr>
            <a:xfrm flipH="1">
              <a:off x="8526735" y="4236127"/>
              <a:ext cx="695638" cy="1498935"/>
            </a:xfrm>
            <a:custGeom>
              <a:avLst/>
              <a:gdLst>
                <a:gd name="connsiteX0" fmla="*/ 26126 w 583475"/>
                <a:gd name="connsiteY0" fmla="*/ 1498935 h 1498935"/>
                <a:gd name="connsiteX1" fmla="*/ 60960 w 583475"/>
                <a:gd name="connsiteY1" fmla="*/ 1411849 h 1498935"/>
                <a:gd name="connsiteX2" fmla="*/ 78378 w 583475"/>
                <a:gd name="connsiteY2" fmla="*/ 1377015 h 1498935"/>
                <a:gd name="connsiteX3" fmla="*/ 113212 w 583475"/>
                <a:gd name="connsiteY3" fmla="*/ 1272512 h 1498935"/>
                <a:gd name="connsiteX4" fmla="*/ 148046 w 583475"/>
                <a:gd name="connsiteY4" fmla="*/ 1211552 h 1498935"/>
                <a:gd name="connsiteX5" fmla="*/ 165463 w 583475"/>
                <a:gd name="connsiteY5" fmla="*/ 1150592 h 1498935"/>
                <a:gd name="connsiteX6" fmla="*/ 235132 w 583475"/>
                <a:gd name="connsiteY6" fmla="*/ 1002546 h 1498935"/>
                <a:gd name="connsiteX7" fmla="*/ 252549 w 583475"/>
                <a:gd name="connsiteY7" fmla="*/ 932877 h 1498935"/>
                <a:gd name="connsiteX8" fmla="*/ 278675 w 583475"/>
                <a:gd name="connsiteY8" fmla="*/ 854500 h 1498935"/>
                <a:gd name="connsiteX9" fmla="*/ 296092 w 583475"/>
                <a:gd name="connsiteY9" fmla="*/ 793540 h 1498935"/>
                <a:gd name="connsiteX10" fmla="*/ 330926 w 583475"/>
                <a:gd name="connsiteY10" fmla="*/ 723872 h 1498935"/>
                <a:gd name="connsiteX11" fmla="*/ 348343 w 583475"/>
                <a:gd name="connsiteY11" fmla="*/ 680329 h 1498935"/>
                <a:gd name="connsiteX12" fmla="*/ 374469 w 583475"/>
                <a:gd name="connsiteY12" fmla="*/ 628077 h 1498935"/>
                <a:gd name="connsiteX13" fmla="*/ 391886 w 583475"/>
                <a:gd name="connsiteY13" fmla="*/ 575826 h 1498935"/>
                <a:gd name="connsiteX14" fmla="*/ 426720 w 583475"/>
                <a:gd name="connsiteY14" fmla="*/ 506157 h 1498935"/>
                <a:gd name="connsiteX15" fmla="*/ 452846 w 583475"/>
                <a:gd name="connsiteY15" fmla="*/ 436489 h 1498935"/>
                <a:gd name="connsiteX16" fmla="*/ 487680 w 583475"/>
                <a:gd name="connsiteY16" fmla="*/ 366820 h 1498935"/>
                <a:gd name="connsiteX17" fmla="*/ 496389 w 583475"/>
                <a:gd name="connsiteY17" fmla="*/ 331986 h 1498935"/>
                <a:gd name="connsiteX18" fmla="*/ 531223 w 583475"/>
                <a:gd name="connsiteY18" fmla="*/ 271026 h 1498935"/>
                <a:gd name="connsiteX19" fmla="*/ 548640 w 583475"/>
                <a:gd name="connsiteY19" fmla="*/ 236192 h 1498935"/>
                <a:gd name="connsiteX20" fmla="*/ 557349 w 583475"/>
                <a:gd name="connsiteY20" fmla="*/ 210066 h 1498935"/>
                <a:gd name="connsiteX21" fmla="*/ 583475 w 583475"/>
                <a:gd name="connsiteY21" fmla="*/ 175232 h 1498935"/>
                <a:gd name="connsiteX22" fmla="*/ 522515 w 583475"/>
                <a:gd name="connsiteY22" fmla="*/ 131689 h 1498935"/>
                <a:gd name="connsiteX23" fmla="*/ 435429 w 583475"/>
                <a:gd name="connsiteY23" fmla="*/ 88146 h 1498935"/>
                <a:gd name="connsiteX24" fmla="*/ 391886 w 583475"/>
                <a:gd name="connsiteY24" fmla="*/ 79437 h 1498935"/>
                <a:gd name="connsiteX25" fmla="*/ 339635 w 583475"/>
                <a:gd name="connsiteY25" fmla="*/ 62020 h 1498935"/>
                <a:gd name="connsiteX26" fmla="*/ 269966 w 583475"/>
                <a:gd name="connsiteY26" fmla="*/ 44603 h 1498935"/>
                <a:gd name="connsiteX27" fmla="*/ 217715 w 583475"/>
                <a:gd name="connsiteY27" fmla="*/ 27186 h 1498935"/>
                <a:gd name="connsiteX28" fmla="*/ 148046 w 583475"/>
                <a:gd name="connsiteY28" fmla="*/ 9769 h 1498935"/>
                <a:gd name="connsiteX29" fmla="*/ 121920 w 583475"/>
                <a:gd name="connsiteY29" fmla="*/ 1060 h 1498935"/>
                <a:gd name="connsiteX30" fmla="*/ 0 w 583475"/>
                <a:gd name="connsiteY30" fmla="*/ 1060 h 14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3475" h="1498935">
                  <a:moveTo>
                    <a:pt x="26126" y="1498935"/>
                  </a:moveTo>
                  <a:cubicBezTo>
                    <a:pt x="37737" y="1469906"/>
                    <a:pt x="48644" y="1440586"/>
                    <a:pt x="60960" y="1411849"/>
                  </a:cubicBezTo>
                  <a:cubicBezTo>
                    <a:pt x="66074" y="1399917"/>
                    <a:pt x="73820" y="1389170"/>
                    <a:pt x="78378" y="1377015"/>
                  </a:cubicBezTo>
                  <a:cubicBezTo>
                    <a:pt x="91271" y="1342634"/>
                    <a:pt x="94995" y="1304393"/>
                    <a:pt x="113212" y="1272512"/>
                  </a:cubicBezTo>
                  <a:cubicBezTo>
                    <a:pt x="124823" y="1252192"/>
                    <a:pt x="138827" y="1233063"/>
                    <a:pt x="148046" y="1211552"/>
                  </a:cubicBezTo>
                  <a:cubicBezTo>
                    <a:pt x="156371" y="1192128"/>
                    <a:pt x="157614" y="1170214"/>
                    <a:pt x="165463" y="1150592"/>
                  </a:cubicBezTo>
                  <a:cubicBezTo>
                    <a:pt x="212395" y="1033264"/>
                    <a:pt x="190512" y="1128971"/>
                    <a:pt x="235132" y="1002546"/>
                  </a:cubicBezTo>
                  <a:cubicBezTo>
                    <a:pt x="243099" y="979973"/>
                    <a:pt x="245795" y="955842"/>
                    <a:pt x="252549" y="932877"/>
                  </a:cubicBezTo>
                  <a:cubicBezTo>
                    <a:pt x="260320" y="906457"/>
                    <a:pt x="270461" y="880785"/>
                    <a:pt x="278675" y="854500"/>
                  </a:cubicBezTo>
                  <a:cubicBezTo>
                    <a:pt x="284979" y="834329"/>
                    <a:pt x="288243" y="813162"/>
                    <a:pt x="296092" y="793540"/>
                  </a:cubicBezTo>
                  <a:cubicBezTo>
                    <a:pt x="305735" y="769433"/>
                    <a:pt x="320046" y="747446"/>
                    <a:pt x="330926" y="723872"/>
                  </a:cubicBezTo>
                  <a:cubicBezTo>
                    <a:pt x="337477" y="709678"/>
                    <a:pt x="341874" y="694560"/>
                    <a:pt x="348343" y="680329"/>
                  </a:cubicBezTo>
                  <a:cubicBezTo>
                    <a:pt x="356401" y="662601"/>
                    <a:pt x="366979" y="646052"/>
                    <a:pt x="374469" y="628077"/>
                  </a:cubicBezTo>
                  <a:cubicBezTo>
                    <a:pt x="381530" y="611130"/>
                    <a:pt x="384654" y="592701"/>
                    <a:pt x="391886" y="575826"/>
                  </a:cubicBezTo>
                  <a:cubicBezTo>
                    <a:pt x="402114" y="551961"/>
                    <a:pt x="420422" y="531346"/>
                    <a:pt x="426720" y="506157"/>
                  </a:cubicBezTo>
                  <a:cubicBezTo>
                    <a:pt x="442776" y="441935"/>
                    <a:pt x="425522" y="500244"/>
                    <a:pt x="452846" y="436489"/>
                  </a:cubicBezTo>
                  <a:cubicBezTo>
                    <a:pt x="480969" y="370869"/>
                    <a:pt x="430905" y="461449"/>
                    <a:pt x="487680" y="366820"/>
                  </a:cubicBezTo>
                  <a:cubicBezTo>
                    <a:pt x="490583" y="355209"/>
                    <a:pt x="492186" y="343193"/>
                    <a:pt x="496389" y="331986"/>
                  </a:cubicBezTo>
                  <a:cubicBezTo>
                    <a:pt x="510743" y="293708"/>
                    <a:pt x="512848" y="303183"/>
                    <a:pt x="531223" y="271026"/>
                  </a:cubicBezTo>
                  <a:cubicBezTo>
                    <a:pt x="537664" y="259755"/>
                    <a:pt x="543526" y="248124"/>
                    <a:pt x="548640" y="236192"/>
                  </a:cubicBezTo>
                  <a:cubicBezTo>
                    <a:pt x="552256" y="227754"/>
                    <a:pt x="552794" y="218036"/>
                    <a:pt x="557349" y="210066"/>
                  </a:cubicBezTo>
                  <a:cubicBezTo>
                    <a:pt x="564550" y="197464"/>
                    <a:pt x="574766" y="186843"/>
                    <a:pt x="583475" y="175232"/>
                  </a:cubicBezTo>
                  <a:cubicBezTo>
                    <a:pt x="553269" y="114819"/>
                    <a:pt x="585822" y="157012"/>
                    <a:pt x="522515" y="131689"/>
                  </a:cubicBezTo>
                  <a:cubicBezTo>
                    <a:pt x="492381" y="119636"/>
                    <a:pt x="464458" y="102660"/>
                    <a:pt x="435429" y="88146"/>
                  </a:cubicBezTo>
                  <a:cubicBezTo>
                    <a:pt x="422190" y="81526"/>
                    <a:pt x="406166" y="83332"/>
                    <a:pt x="391886" y="79437"/>
                  </a:cubicBezTo>
                  <a:cubicBezTo>
                    <a:pt x="374174" y="74606"/>
                    <a:pt x="357288" y="67064"/>
                    <a:pt x="339635" y="62020"/>
                  </a:cubicBezTo>
                  <a:cubicBezTo>
                    <a:pt x="316618" y="55444"/>
                    <a:pt x="292675" y="52173"/>
                    <a:pt x="269966" y="44603"/>
                  </a:cubicBezTo>
                  <a:cubicBezTo>
                    <a:pt x="252549" y="38797"/>
                    <a:pt x="235526" y="31639"/>
                    <a:pt x="217715" y="27186"/>
                  </a:cubicBezTo>
                  <a:cubicBezTo>
                    <a:pt x="194492" y="21380"/>
                    <a:pt x="170755" y="17339"/>
                    <a:pt x="148046" y="9769"/>
                  </a:cubicBezTo>
                  <a:cubicBezTo>
                    <a:pt x="139337" y="6866"/>
                    <a:pt x="131084" y="1599"/>
                    <a:pt x="121920" y="1060"/>
                  </a:cubicBezTo>
                  <a:cubicBezTo>
                    <a:pt x="81350" y="-1327"/>
                    <a:pt x="40640" y="1060"/>
                    <a:pt x="0" y="1060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7300641" y="3758377"/>
            <a:ext cx="48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           2</a:t>
            </a:r>
            <a:r>
              <a:rPr lang="en-US" baseline="30000" dirty="0" smtClean="0"/>
              <a:t>nd</a:t>
            </a:r>
            <a:r>
              <a:rPr lang="en-US" dirty="0" smtClean="0"/>
              <a:t>              3</a:t>
            </a:r>
            <a:r>
              <a:rPr lang="en-US" baseline="30000" dirty="0" smtClean="0"/>
              <a:t>rd</a:t>
            </a:r>
            <a:r>
              <a:rPr lang="en-US" dirty="0" smtClean="0"/>
              <a:t>                     4</a:t>
            </a:r>
            <a:r>
              <a:rPr lang="en-US" baseline="30000" dirty="0" smtClean="0"/>
              <a:t>th</a:t>
            </a:r>
            <a:r>
              <a:rPr lang="en-US" dirty="0" smtClean="0"/>
              <a:t>             5</a:t>
            </a:r>
            <a:r>
              <a:rPr lang="en-US" baseline="30000" dirty="0" smtClean="0"/>
              <a:t>th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 rot="16200000">
            <a:off x="7212169" y="2438123"/>
            <a:ext cx="2090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Feedback mediated online correction2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 rot="16200000">
            <a:off x="6103067" y="2402032"/>
            <a:ext cx="2090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Feedback mediated online correction1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9023896" y="1799195"/>
            <a:ext cx="587198" cy="1881052"/>
            <a:chOff x="8849059" y="4058132"/>
            <a:chExt cx="587198" cy="1881052"/>
          </a:xfrm>
        </p:grpSpPr>
        <p:sp>
          <p:nvSpPr>
            <p:cNvPr id="61" name="Oval 60"/>
            <p:cNvSpPr/>
            <p:nvPr/>
          </p:nvSpPr>
          <p:spPr>
            <a:xfrm>
              <a:off x="9148874" y="5712761"/>
              <a:ext cx="287383" cy="2264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9114041" y="4058132"/>
              <a:ext cx="287383" cy="2002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endCxn id="62" idx="4"/>
            </p:cNvCxnSpPr>
            <p:nvPr/>
          </p:nvCxnSpPr>
          <p:spPr>
            <a:xfrm flipH="1" flipV="1">
              <a:off x="9257733" y="4258430"/>
              <a:ext cx="34833" cy="145433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 63"/>
            <p:cNvSpPr/>
            <p:nvPr/>
          </p:nvSpPr>
          <p:spPr>
            <a:xfrm flipH="1">
              <a:off x="8849059" y="4236127"/>
              <a:ext cx="373313" cy="1498935"/>
            </a:xfrm>
            <a:custGeom>
              <a:avLst/>
              <a:gdLst>
                <a:gd name="connsiteX0" fmla="*/ 26126 w 583475"/>
                <a:gd name="connsiteY0" fmla="*/ 1498935 h 1498935"/>
                <a:gd name="connsiteX1" fmla="*/ 60960 w 583475"/>
                <a:gd name="connsiteY1" fmla="*/ 1411849 h 1498935"/>
                <a:gd name="connsiteX2" fmla="*/ 78378 w 583475"/>
                <a:gd name="connsiteY2" fmla="*/ 1377015 h 1498935"/>
                <a:gd name="connsiteX3" fmla="*/ 113212 w 583475"/>
                <a:gd name="connsiteY3" fmla="*/ 1272512 h 1498935"/>
                <a:gd name="connsiteX4" fmla="*/ 148046 w 583475"/>
                <a:gd name="connsiteY4" fmla="*/ 1211552 h 1498935"/>
                <a:gd name="connsiteX5" fmla="*/ 165463 w 583475"/>
                <a:gd name="connsiteY5" fmla="*/ 1150592 h 1498935"/>
                <a:gd name="connsiteX6" fmla="*/ 235132 w 583475"/>
                <a:gd name="connsiteY6" fmla="*/ 1002546 h 1498935"/>
                <a:gd name="connsiteX7" fmla="*/ 252549 w 583475"/>
                <a:gd name="connsiteY7" fmla="*/ 932877 h 1498935"/>
                <a:gd name="connsiteX8" fmla="*/ 278675 w 583475"/>
                <a:gd name="connsiteY8" fmla="*/ 854500 h 1498935"/>
                <a:gd name="connsiteX9" fmla="*/ 296092 w 583475"/>
                <a:gd name="connsiteY9" fmla="*/ 793540 h 1498935"/>
                <a:gd name="connsiteX10" fmla="*/ 330926 w 583475"/>
                <a:gd name="connsiteY10" fmla="*/ 723872 h 1498935"/>
                <a:gd name="connsiteX11" fmla="*/ 348343 w 583475"/>
                <a:gd name="connsiteY11" fmla="*/ 680329 h 1498935"/>
                <a:gd name="connsiteX12" fmla="*/ 374469 w 583475"/>
                <a:gd name="connsiteY12" fmla="*/ 628077 h 1498935"/>
                <a:gd name="connsiteX13" fmla="*/ 391886 w 583475"/>
                <a:gd name="connsiteY13" fmla="*/ 575826 h 1498935"/>
                <a:gd name="connsiteX14" fmla="*/ 426720 w 583475"/>
                <a:gd name="connsiteY14" fmla="*/ 506157 h 1498935"/>
                <a:gd name="connsiteX15" fmla="*/ 452846 w 583475"/>
                <a:gd name="connsiteY15" fmla="*/ 436489 h 1498935"/>
                <a:gd name="connsiteX16" fmla="*/ 487680 w 583475"/>
                <a:gd name="connsiteY16" fmla="*/ 366820 h 1498935"/>
                <a:gd name="connsiteX17" fmla="*/ 496389 w 583475"/>
                <a:gd name="connsiteY17" fmla="*/ 331986 h 1498935"/>
                <a:gd name="connsiteX18" fmla="*/ 531223 w 583475"/>
                <a:gd name="connsiteY18" fmla="*/ 271026 h 1498935"/>
                <a:gd name="connsiteX19" fmla="*/ 548640 w 583475"/>
                <a:gd name="connsiteY19" fmla="*/ 236192 h 1498935"/>
                <a:gd name="connsiteX20" fmla="*/ 557349 w 583475"/>
                <a:gd name="connsiteY20" fmla="*/ 210066 h 1498935"/>
                <a:gd name="connsiteX21" fmla="*/ 583475 w 583475"/>
                <a:gd name="connsiteY21" fmla="*/ 175232 h 1498935"/>
                <a:gd name="connsiteX22" fmla="*/ 522515 w 583475"/>
                <a:gd name="connsiteY22" fmla="*/ 131689 h 1498935"/>
                <a:gd name="connsiteX23" fmla="*/ 435429 w 583475"/>
                <a:gd name="connsiteY23" fmla="*/ 88146 h 1498935"/>
                <a:gd name="connsiteX24" fmla="*/ 391886 w 583475"/>
                <a:gd name="connsiteY24" fmla="*/ 79437 h 1498935"/>
                <a:gd name="connsiteX25" fmla="*/ 339635 w 583475"/>
                <a:gd name="connsiteY25" fmla="*/ 62020 h 1498935"/>
                <a:gd name="connsiteX26" fmla="*/ 269966 w 583475"/>
                <a:gd name="connsiteY26" fmla="*/ 44603 h 1498935"/>
                <a:gd name="connsiteX27" fmla="*/ 217715 w 583475"/>
                <a:gd name="connsiteY27" fmla="*/ 27186 h 1498935"/>
                <a:gd name="connsiteX28" fmla="*/ 148046 w 583475"/>
                <a:gd name="connsiteY28" fmla="*/ 9769 h 1498935"/>
                <a:gd name="connsiteX29" fmla="*/ 121920 w 583475"/>
                <a:gd name="connsiteY29" fmla="*/ 1060 h 1498935"/>
                <a:gd name="connsiteX30" fmla="*/ 0 w 583475"/>
                <a:gd name="connsiteY30" fmla="*/ 1060 h 14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3475" h="1498935">
                  <a:moveTo>
                    <a:pt x="26126" y="1498935"/>
                  </a:moveTo>
                  <a:cubicBezTo>
                    <a:pt x="37737" y="1469906"/>
                    <a:pt x="48644" y="1440586"/>
                    <a:pt x="60960" y="1411849"/>
                  </a:cubicBezTo>
                  <a:cubicBezTo>
                    <a:pt x="66074" y="1399917"/>
                    <a:pt x="73820" y="1389170"/>
                    <a:pt x="78378" y="1377015"/>
                  </a:cubicBezTo>
                  <a:cubicBezTo>
                    <a:pt x="91271" y="1342634"/>
                    <a:pt x="94995" y="1304393"/>
                    <a:pt x="113212" y="1272512"/>
                  </a:cubicBezTo>
                  <a:cubicBezTo>
                    <a:pt x="124823" y="1252192"/>
                    <a:pt x="138827" y="1233063"/>
                    <a:pt x="148046" y="1211552"/>
                  </a:cubicBezTo>
                  <a:cubicBezTo>
                    <a:pt x="156371" y="1192128"/>
                    <a:pt x="157614" y="1170214"/>
                    <a:pt x="165463" y="1150592"/>
                  </a:cubicBezTo>
                  <a:cubicBezTo>
                    <a:pt x="212395" y="1033264"/>
                    <a:pt x="190512" y="1128971"/>
                    <a:pt x="235132" y="1002546"/>
                  </a:cubicBezTo>
                  <a:cubicBezTo>
                    <a:pt x="243099" y="979973"/>
                    <a:pt x="245795" y="955842"/>
                    <a:pt x="252549" y="932877"/>
                  </a:cubicBezTo>
                  <a:cubicBezTo>
                    <a:pt x="260320" y="906457"/>
                    <a:pt x="270461" y="880785"/>
                    <a:pt x="278675" y="854500"/>
                  </a:cubicBezTo>
                  <a:cubicBezTo>
                    <a:pt x="284979" y="834329"/>
                    <a:pt x="288243" y="813162"/>
                    <a:pt x="296092" y="793540"/>
                  </a:cubicBezTo>
                  <a:cubicBezTo>
                    <a:pt x="305735" y="769433"/>
                    <a:pt x="320046" y="747446"/>
                    <a:pt x="330926" y="723872"/>
                  </a:cubicBezTo>
                  <a:cubicBezTo>
                    <a:pt x="337477" y="709678"/>
                    <a:pt x="341874" y="694560"/>
                    <a:pt x="348343" y="680329"/>
                  </a:cubicBezTo>
                  <a:cubicBezTo>
                    <a:pt x="356401" y="662601"/>
                    <a:pt x="366979" y="646052"/>
                    <a:pt x="374469" y="628077"/>
                  </a:cubicBezTo>
                  <a:cubicBezTo>
                    <a:pt x="381530" y="611130"/>
                    <a:pt x="384654" y="592701"/>
                    <a:pt x="391886" y="575826"/>
                  </a:cubicBezTo>
                  <a:cubicBezTo>
                    <a:pt x="402114" y="551961"/>
                    <a:pt x="420422" y="531346"/>
                    <a:pt x="426720" y="506157"/>
                  </a:cubicBezTo>
                  <a:cubicBezTo>
                    <a:pt x="442776" y="441935"/>
                    <a:pt x="425522" y="500244"/>
                    <a:pt x="452846" y="436489"/>
                  </a:cubicBezTo>
                  <a:cubicBezTo>
                    <a:pt x="480969" y="370869"/>
                    <a:pt x="430905" y="461449"/>
                    <a:pt x="487680" y="366820"/>
                  </a:cubicBezTo>
                  <a:cubicBezTo>
                    <a:pt x="490583" y="355209"/>
                    <a:pt x="492186" y="343193"/>
                    <a:pt x="496389" y="331986"/>
                  </a:cubicBezTo>
                  <a:cubicBezTo>
                    <a:pt x="510743" y="293708"/>
                    <a:pt x="512848" y="303183"/>
                    <a:pt x="531223" y="271026"/>
                  </a:cubicBezTo>
                  <a:cubicBezTo>
                    <a:pt x="537664" y="259755"/>
                    <a:pt x="543526" y="248124"/>
                    <a:pt x="548640" y="236192"/>
                  </a:cubicBezTo>
                  <a:cubicBezTo>
                    <a:pt x="552256" y="227754"/>
                    <a:pt x="552794" y="218036"/>
                    <a:pt x="557349" y="210066"/>
                  </a:cubicBezTo>
                  <a:cubicBezTo>
                    <a:pt x="564550" y="197464"/>
                    <a:pt x="574766" y="186843"/>
                    <a:pt x="583475" y="175232"/>
                  </a:cubicBezTo>
                  <a:cubicBezTo>
                    <a:pt x="553269" y="114819"/>
                    <a:pt x="585822" y="157012"/>
                    <a:pt x="522515" y="131689"/>
                  </a:cubicBezTo>
                  <a:cubicBezTo>
                    <a:pt x="492381" y="119636"/>
                    <a:pt x="464458" y="102660"/>
                    <a:pt x="435429" y="88146"/>
                  </a:cubicBezTo>
                  <a:cubicBezTo>
                    <a:pt x="422190" y="81526"/>
                    <a:pt x="406166" y="83332"/>
                    <a:pt x="391886" y="79437"/>
                  </a:cubicBezTo>
                  <a:cubicBezTo>
                    <a:pt x="374174" y="74606"/>
                    <a:pt x="357288" y="67064"/>
                    <a:pt x="339635" y="62020"/>
                  </a:cubicBezTo>
                  <a:cubicBezTo>
                    <a:pt x="316618" y="55444"/>
                    <a:pt x="292675" y="52173"/>
                    <a:pt x="269966" y="44603"/>
                  </a:cubicBezTo>
                  <a:cubicBezTo>
                    <a:pt x="252549" y="38797"/>
                    <a:pt x="235526" y="31639"/>
                    <a:pt x="217715" y="27186"/>
                  </a:cubicBezTo>
                  <a:cubicBezTo>
                    <a:pt x="194492" y="21380"/>
                    <a:pt x="170755" y="17339"/>
                    <a:pt x="148046" y="9769"/>
                  </a:cubicBezTo>
                  <a:cubicBezTo>
                    <a:pt x="139337" y="6866"/>
                    <a:pt x="131084" y="1599"/>
                    <a:pt x="121920" y="1060"/>
                  </a:cubicBezTo>
                  <a:cubicBezTo>
                    <a:pt x="81350" y="-1327"/>
                    <a:pt x="40640" y="1060"/>
                    <a:pt x="0" y="1060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extBox 64"/>
          <p:cNvSpPr txBox="1"/>
          <p:nvPr/>
        </p:nvSpPr>
        <p:spPr>
          <a:xfrm rot="16200000">
            <a:off x="8060644" y="2402032"/>
            <a:ext cx="2090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Feedback mediated online correction3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468363" y="4321225"/>
            <a:ext cx="5723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Feedback adaptation</a:t>
            </a:r>
          </a:p>
          <a:p>
            <a:r>
              <a:rPr lang="en-US" dirty="0" smtClean="0"/>
              <a:t>Online update of the controller during the movement time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10040983" y="4498243"/>
            <a:ext cx="1267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1571821" y="3355545"/>
            <a:ext cx="287383" cy="2264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536988" y="1700916"/>
            <a:ext cx="287383" cy="2002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endCxn id="69" idx="4"/>
          </p:cNvCxnSpPr>
          <p:nvPr/>
        </p:nvCxnSpPr>
        <p:spPr>
          <a:xfrm flipH="1" flipV="1">
            <a:off x="1680680" y="1901214"/>
            <a:ext cx="34833" cy="145433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70"/>
          <p:cNvSpPr/>
          <p:nvPr/>
        </p:nvSpPr>
        <p:spPr>
          <a:xfrm flipH="1">
            <a:off x="691734" y="1878911"/>
            <a:ext cx="962295" cy="1498935"/>
          </a:xfrm>
          <a:custGeom>
            <a:avLst/>
            <a:gdLst>
              <a:gd name="connsiteX0" fmla="*/ 26126 w 583475"/>
              <a:gd name="connsiteY0" fmla="*/ 1498935 h 1498935"/>
              <a:gd name="connsiteX1" fmla="*/ 60960 w 583475"/>
              <a:gd name="connsiteY1" fmla="*/ 1411849 h 1498935"/>
              <a:gd name="connsiteX2" fmla="*/ 78378 w 583475"/>
              <a:gd name="connsiteY2" fmla="*/ 1377015 h 1498935"/>
              <a:gd name="connsiteX3" fmla="*/ 113212 w 583475"/>
              <a:gd name="connsiteY3" fmla="*/ 1272512 h 1498935"/>
              <a:gd name="connsiteX4" fmla="*/ 148046 w 583475"/>
              <a:gd name="connsiteY4" fmla="*/ 1211552 h 1498935"/>
              <a:gd name="connsiteX5" fmla="*/ 165463 w 583475"/>
              <a:gd name="connsiteY5" fmla="*/ 1150592 h 1498935"/>
              <a:gd name="connsiteX6" fmla="*/ 235132 w 583475"/>
              <a:gd name="connsiteY6" fmla="*/ 1002546 h 1498935"/>
              <a:gd name="connsiteX7" fmla="*/ 252549 w 583475"/>
              <a:gd name="connsiteY7" fmla="*/ 932877 h 1498935"/>
              <a:gd name="connsiteX8" fmla="*/ 278675 w 583475"/>
              <a:gd name="connsiteY8" fmla="*/ 854500 h 1498935"/>
              <a:gd name="connsiteX9" fmla="*/ 296092 w 583475"/>
              <a:gd name="connsiteY9" fmla="*/ 793540 h 1498935"/>
              <a:gd name="connsiteX10" fmla="*/ 330926 w 583475"/>
              <a:gd name="connsiteY10" fmla="*/ 723872 h 1498935"/>
              <a:gd name="connsiteX11" fmla="*/ 348343 w 583475"/>
              <a:gd name="connsiteY11" fmla="*/ 680329 h 1498935"/>
              <a:gd name="connsiteX12" fmla="*/ 374469 w 583475"/>
              <a:gd name="connsiteY12" fmla="*/ 628077 h 1498935"/>
              <a:gd name="connsiteX13" fmla="*/ 391886 w 583475"/>
              <a:gd name="connsiteY13" fmla="*/ 575826 h 1498935"/>
              <a:gd name="connsiteX14" fmla="*/ 426720 w 583475"/>
              <a:gd name="connsiteY14" fmla="*/ 506157 h 1498935"/>
              <a:gd name="connsiteX15" fmla="*/ 452846 w 583475"/>
              <a:gd name="connsiteY15" fmla="*/ 436489 h 1498935"/>
              <a:gd name="connsiteX16" fmla="*/ 487680 w 583475"/>
              <a:gd name="connsiteY16" fmla="*/ 366820 h 1498935"/>
              <a:gd name="connsiteX17" fmla="*/ 496389 w 583475"/>
              <a:gd name="connsiteY17" fmla="*/ 331986 h 1498935"/>
              <a:gd name="connsiteX18" fmla="*/ 531223 w 583475"/>
              <a:gd name="connsiteY18" fmla="*/ 271026 h 1498935"/>
              <a:gd name="connsiteX19" fmla="*/ 548640 w 583475"/>
              <a:gd name="connsiteY19" fmla="*/ 236192 h 1498935"/>
              <a:gd name="connsiteX20" fmla="*/ 557349 w 583475"/>
              <a:gd name="connsiteY20" fmla="*/ 210066 h 1498935"/>
              <a:gd name="connsiteX21" fmla="*/ 583475 w 583475"/>
              <a:gd name="connsiteY21" fmla="*/ 175232 h 1498935"/>
              <a:gd name="connsiteX22" fmla="*/ 522515 w 583475"/>
              <a:gd name="connsiteY22" fmla="*/ 131689 h 1498935"/>
              <a:gd name="connsiteX23" fmla="*/ 435429 w 583475"/>
              <a:gd name="connsiteY23" fmla="*/ 88146 h 1498935"/>
              <a:gd name="connsiteX24" fmla="*/ 391886 w 583475"/>
              <a:gd name="connsiteY24" fmla="*/ 79437 h 1498935"/>
              <a:gd name="connsiteX25" fmla="*/ 339635 w 583475"/>
              <a:gd name="connsiteY25" fmla="*/ 62020 h 1498935"/>
              <a:gd name="connsiteX26" fmla="*/ 269966 w 583475"/>
              <a:gd name="connsiteY26" fmla="*/ 44603 h 1498935"/>
              <a:gd name="connsiteX27" fmla="*/ 217715 w 583475"/>
              <a:gd name="connsiteY27" fmla="*/ 27186 h 1498935"/>
              <a:gd name="connsiteX28" fmla="*/ 148046 w 583475"/>
              <a:gd name="connsiteY28" fmla="*/ 9769 h 1498935"/>
              <a:gd name="connsiteX29" fmla="*/ 121920 w 583475"/>
              <a:gd name="connsiteY29" fmla="*/ 1060 h 1498935"/>
              <a:gd name="connsiteX30" fmla="*/ 0 w 583475"/>
              <a:gd name="connsiteY30" fmla="*/ 1060 h 149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3475" h="1498935">
                <a:moveTo>
                  <a:pt x="26126" y="1498935"/>
                </a:moveTo>
                <a:cubicBezTo>
                  <a:pt x="37737" y="1469906"/>
                  <a:pt x="48644" y="1440586"/>
                  <a:pt x="60960" y="1411849"/>
                </a:cubicBezTo>
                <a:cubicBezTo>
                  <a:pt x="66074" y="1399917"/>
                  <a:pt x="73820" y="1389170"/>
                  <a:pt x="78378" y="1377015"/>
                </a:cubicBezTo>
                <a:cubicBezTo>
                  <a:pt x="91271" y="1342634"/>
                  <a:pt x="94995" y="1304393"/>
                  <a:pt x="113212" y="1272512"/>
                </a:cubicBezTo>
                <a:cubicBezTo>
                  <a:pt x="124823" y="1252192"/>
                  <a:pt x="138827" y="1233063"/>
                  <a:pt x="148046" y="1211552"/>
                </a:cubicBezTo>
                <a:cubicBezTo>
                  <a:pt x="156371" y="1192128"/>
                  <a:pt x="157614" y="1170214"/>
                  <a:pt x="165463" y="1150592"/>
                </a:cubicBezTo>
                <a:cubicBezTo>
                  <a:pt x="212395" y="1033264"/>
                  <a:pt x="190512" y="1128971"/>
                  <a:pt x="235132" y="1002546"/>
                </a:cubicBezTo>
                <a:cubicBezTo>
                  <a:pt x="243099" y="979973"/>
                  <a:pt x="245795" y="955842"/>
                  <a:pt x="252549" y="932877"/>
                </a:cubicBezTo>
                <a:cubicBezTo>
                  <a:pt x="260320" y="906457"/>
                  <a:pt x="270461" y="880785"/>
                  <a:pt x="278675" y="854500"/>
                </a:cubicBezTo>
                <a:cubicBezTo>
                  <a:pt x="284979" y="834329"/>
                  <a:pt x="288243" y="813162"/>
                  <a:pt x="296092" y="793540"/>
                </a:cubicBezTo>
                <a:cubicBezTo>
                  <a:pt x="305735" y="769433"/>
                  <a:pt x="320046" y="747446"/>
                  <a:pt x="330926" y="723872"/>
                </a:cubicBezTo>
                <a:cubicBezTo>
                  <a:pt x="337477" y="709678"/>
                  <a:pt x="341874" y="694560"/>
                  <a:pt x="348343" y="680329"/>
                </a:cubicBezTo>
                <a:cubicBezTo>
                  <a:pt x="356401" y="662601"/>
                  <a:pt x="366979" y="646052"/>
                  <a:pt x="374469" y="628077"/>
                </a:cubicBezTo>
                <a:cubicBezTo>
                  <a:pt x="381530" y="611130"/>
                  <a:pt x="384654" y="592701"/>
                  <a:pt x="391886" y="575826"/>
                </a:cubicBezTo>
                <a:cubicBezTo>
                  <a:pt x="402114" y="551961"/>
                  <a:pt x="420422" y="531346"/>
                  <a:pt x="426720" y="506157"/>
                </a:cubicBezTo>
                <a:cubicBezTo>
                  <a:pt x="442776" y="441935"/>
                  <a:pt x="425522" y="500244"/>
                  <a:pt x="452846" y="436489"/>
                </a:cubicBezTo>
                <a:cubicBezTo>
                  <a:pt x="480969" y="370869"/>
                  <a:pt x="430905" y="461449"/>
                  <a:pt x="487680" y="366820"/>
                </a:cubicBezTo>
                <a:cubicBezTo>
                  <a:pt x="490583" y="355209"/>
                  <a:pt x="492186" y="343193"/>
                  <a:pt x="496389" y="331986"/>
                </a:cubicBezTo>
                <a:cubicBezTo>
                  <a:pt x="510743" y="293708"/>
                  <a:pt x="512848" y="303183"/>
                  <a:pt x="531223" y="271026"/>
                </a:cubicBezTo>
                <a:cubicBezTo>
                  <a:pt x="537664" y="259755"/>
                  <a:pt x="543526" y="248124"/>
                  <a:pt x="548640" y="236192"/>
                </a:cubicBezTo>
                <a:cubicBezTo>
                  <a:pt x="552256" y="227754"/>
                  <a:pt x="552794" y="218036"/>
                  <a:pt x="557349" y="210066"/>
                </a:cubicBezTo>
                <a:cubicBezTo>
                  <a:pt x="564550" y="197464"/>
                  <a:pt x="574766" y="186843"/>
                  <a:pt x="583475" y="175232"/>
                </a:cubicBezTo>
                <a:cubicBezTo>
                  <a:pt x="553269" y="114819"/>
                  <a:pt x="585822" y="157012"/>
                  <a:pt x="522515" y="131689"/>
                </a:cubicBezTo>
                <a:cubicBezTo>
                  <a:pt x="492381" y="119636"/>
                  <a:pt x="464458" y="102660"/>
                  <a:pt x="435429" y="88146"/>
                </a:cubicBezTo>
                <a:cubicBezTo>
                  <a:pt x="422190" y="81526"/>
                  <a:pt x="406166" y="83332"/>
                  <a:pt x="391886" y="79437"/>
                </a:cubicBezTo>
                <a:cubicBezTo>
                  <a:pt x="374174" y="74606"/>
                  <a:pt x="357288" y="67064"/>
                  <a:pt x="339635" y="62020"/>
                </a:cubicBezTo>
                <a:cubicBezTo>
                  <a:pt x="316618" y="55444"/>
                  <a:pt x="292675" y="52173"/>
                  <a:pt x="269966" y="44603"/>
                </a:cubicBezTo>
                <a:cubicBezTo>
                  <a:pt x="252549" y="38797"/>
                  <a:pt x="235526" y="31639"/>
                  <a:pt x="217715" y="27186"/>
                </a:cubicBezTo>
                <a:cubicBezTo>
                  <a:pt x="194492" y="21380"/>
                  <a:pt x="170755" y="17339"/>
                  <a:pt x="148046" y="9769"/>
                </a:cubicBezTo>
                <a:cubicBezTo>
                  <a:pt x="139337" y="6866"/>
                  <a:pt x="131084" y="1599"/>
                  <a:pt x="121920" y="1060"/>
                </a:cubicBezTo>
                <a:cubicBezTo>
                  <a:pt x="81350" y="-1327"/>
                  <a:pt x="40640" y="1060"/>
                  <a:pt x="0" y="106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2029537" y="1716087"/>
            <a:ext cx="909522" cy="1881052"/>
            <a:chOff x="8526735" y="4058132"/>
            <a:chExt cx="909522" cy="1881052"/>
          </a:xfrm>
        </p:grpSpPr>
        <p:sp>
          <p:nvSpPr>
            <p:cNvPr id="73" name="Oval 72"/>
            <p:cNvSpPr/>
            <p:nvPr/>
          </p:nvSpPr>
          <p:spPr>
            <a:xfrm>
              <a:off x="9148874" y="5712761"/>
              <a:ext cx="287383" cy="2264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9114041" y="4058132"/>
              <a:ext cx="287383" cy="2002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/>
            <p:cNvCxnSpPr>
              <a:endCxn id="74" idx="4"/>
            </p:cNvCxnSpPr>
            <p:nvPr/>
          </p:nvCxnSpPr>
          <p:spPr>
            <a:xfrm flipH="1" flipV="1">
              <a:off x="9257733" y="4258430"/>
              <a:ext cx="34833" cy="145433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/>
            <p:cNvSpPr/>
            <p:nvPr/>
          </p:nvSpPr>
          <p:spPr>
            <a:xfrm flipH="1">
              <a:off x="8526735" y="4236127"/>
              <a:ext cx="695638" cy="1498935"/>
            </a:xfrm>
            <a:custGeom>
              <a:avLst/>
              <a:gdLst>
                <a:gd name="connsiteX0" fmla="*/ 26126 w 583475"/>
                <a:gd name="connsiteY0" fmla="*/ 1498935 h 1498935"/>
                <a:gd name="connsiteX1" fmla="*/ 60960 w 583475"/>
                <a:gd name="connsiteY1" fmla="*/ 1411849 h 1498935"/>
                <a:gd name="connsiteX2" fmla="*/ 78378 w 583475"/>
                <a:gd name="connsiteY2" fmla="*/ 1377015 h 1498935"/>
                <a:gd name="connsiteX3" fmla="*/ 113212 w 583475"/>
                <a:gd name="connsiteY3" fmla="*/ 1272512 h 1498935"/>
                <a:gd name="connsiteX4" fmla="*/ 148046 w 583475"/>
                <a:gd name="connsiteY4" fmla="*/ 1211552 h 1498935"/>
                <a:gd name="connsiteX5" fmla="*/ 165463 w 583475"/>
                <a:gd name="connsiteY5" fmla="*/ 1150592 h 1498935"/>
                <a:gd name="connsiteX6" fmla="*/ 235132 w 583475"/>
                <a:gd name="connsiteY6" fmla="*/ 1002546 h 1498935"/>
                <a:gd name="connsiteX7" fmla="*/ 252549 w 583475"/>
                <a:gd name="connsiteY7" fmla="*/ 932877 h 1498935"/>
                <a:gd name="connsiteX8" fmla="*/ 278675 w 583475"/>
                <a:gd name="connsiteY8" fmla="*/ 854500 h 1498935"/>
                <a:gd name="connsiteX9" fmla="*/ 296092 w 583475"/>
                <a:gd name="connsiteY9" fmla="*/ 793540 h 1498935"/>
                <a:gd name="connsiteX10" fmla="*/ 330926 w 583475"/>
                <a:gd name="connsiteY10" fmla="*/ 723872 h 1498935"/>
                <a:gd name="connsiteX11" fmla="*/ 348343 w 583475"/>
                <a:gd name="connsiteY11" fmla="*/ 680329 h 1498935"/>
                <a:gd name="connsiteX12" fmla="*/ 374469 w 583475"/>
                <a:gd name="connsiteY12" fmla="*/ 628077 h 1498935"/>
                <a:gd name="connsiteX13" fmla="*/ 391886 w 583475"/>
                <a:gd name="connsiteY13" fmla="*/ 575826 h 1498935"/>
                <a:gd name="connsiteX14" fmla="*/ 426720 w 583475"/>
                <a:gd name="connsiteY14" fmla="*/ 506157 h 1498935"/>
                <a:gd name="connsiteX15" fmla="*/ 452846 w 583475"/>
                <a:gd name="connsiteY15" fmla="*/ 436489 h 1498935"/>
                <a:gd name="connsiteX16" fmla="*/ 487680 w 583475"/>
                <a:gd name="connsiteY16" fmla="*/ 366820 h 1498935"/>
                <a:gd name="connsiteX17" fmla="*/ 496389 w 583475"/>
                <a:gd name="connsiteY17" fmla="*/ 331986 h 1498935"/>
                <a:gd name="connsiteX18" fmla="*/ 531223 w 583475"/>
                <a:gd name="connsiteY18" fmla="*/ 271026 h 1498935"/>
                <a:gd name="connsiteX19" fmla="*/ 548640 w 583475"/>
                <a:gd name="connsiteY19" fmla="*/ 236192 h 1498935"/>
                <a:gd name="connsiteX20" fmla="*/ 557349 w 583475"/>
                <a:gd name="connsiteY20" fmla="*/ 210066 h 1498935"/>
                <a:gd name="connsiteX21" fmla="*/ 583475 w 583475"/>
                <a:gd name="connsiteY21" fmla="*/ 175232 h 1498935"/>
                <a:gd name="connsiteX22" fmla="*/ 522515 w 583475"/>
                <a:gd name="connsiteY22" fmla="*/ 131689 h 1498935"/>
                <a:gd name="connsiteX23" fmla="*/ 435429 w 583475"/>
                <a:gd name="connsiteY23" fmla="*/ 88146 h 1498935"/>
                <a:gd name="connsiteX24" fmla="*/ 391886 w 583475"/>
                <a:gd name="connsiteY24" fmla="*/ 79437 h 1498935"/>
                <a:gd name="connsiteX25" fmla="*/ 339635 w 583475"/>
                <a:gd name="connsiteY25" fmla="*/ 62020 h 1498935"/>
                <a:gd name="connsiteX26" fmla="*/ 269966 w 583475"/>
                <a:gd name="connsiteY26" fmla="*/ 44603 h 1498935"/>
                <a:gd name="connsiteX27" fmla="*/ 217715 w 583475"/>
                <a:gd name="connsiteY27" fmla="*/ 27186 h 1498935"/>
                <a:gd name="connsiteX28" fmla="*/ 148046 w 583475"/>
                <a:gd name="connsiteY28" fmla="*/ 9769 h 1498935"/>
                <a:gd name="connsiteX29" fmla="*/ 121920 w 583475"/>
                <a:gd name="connsiteY29" fmla="*/ 1060 h 1498935"/>
                <a:gd name="connsiteX30" fmla="*/ 0 w 583475"/>
                <a:gd name="connsiteY30" fmla="*/ 1060 h 14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3475" h="1498935">
                  <a:moveTo>
                    <a:pt x="26126" y="1498935"/>
                  </a:moveTo>
                  <a:cubicBezTo>
                    <a:pt x="37737" y="1469906"/>
                    <a:pt x="48644" y="1440586"/>
                    <a:pt x="60960" y="1411849"/>
                  </a:cubicBezTo>
                  <a:cubicBezTo>
                    <a:pt x="66074" y="1399917"/>
                    <a:pt x="73820" y="1389170"/>
                    <a:pt x="78378" y="1377015"/>
                  </a:cubicBezTo>
                  <a:cubicBezTo>
                    <a:pt x="91271" y="1342634"/>
                    <a:pt x="94995" y="1304393"/>
                    <a:pt x="113212" y="1272512"/>
                  </a:cubicBezTo>
                  <a:cubicBezTo>
                    <a:pt x="124823" y="1252192"/>
                    <a:pt x="138827" y="1233063"/>
                    <a:pt x="148046" y="1211552"/>
                  </a:cubicBezTo>
                  <a:cubicBezTo>
                    <a:pt x="156371" y="1192128"/>
                    <a:pt x="157614" y="1170214"/>
                    <a:pt x="165463" y="1150592"/>
                  </a:cubicBezTo>
                  <a:cubicBezTo>
                    <a:pt x="212395" y="1033264"/>
                    <a:pt x="190512" y="1128971"/>
                    <a:pt x="235132" y="1002546"/>
                  </a:cubicBezTo>
                  <a:cubicBezTo>
                    <a:pt x="243099" y="979973"/>
                    <a:pt x="245795" y="955842"/>
                    <a:pt x="252549" y="932877"/>
                  </a:cubicBezTo>
                  <a:cubicBezTo>
                    <a:pt x="260320" y="906457"/>
                    <a:pt x="270461" y="880785"/>
                    <a:pt x="278675" y="854500"/>
                  </a:cubicBezTo>
                  <a:cubicBezTo>
                    <a:pt x="284979" y="834329"/>
                    <a:pt x="288243" y="813162"/>
                    <a:pt x="296092" y="793540"/>
                  </a:cubicBezTo>
                  <a:cubicBezTo>
                    <a:pt x="305735" y="769433"/>
                    <a:pt x="320046" y="747446"/>
                    <a:pt x="330926" y="723872"/>
                  </a:cubicBezTo>
                  <a:cubicBezTo>
                    <a:pt x="337477" y="709678"/>
                    <a:pt x="341874" y="694560"/>
                    <a:pt x="348343" y="680329"/>
                  </a:cubicBezTo>
                  <a:cubicBezTo>
                    <a:pt x="356401" y="662601"/>
                    <a:pt x="366979" y="646052"/>
                    <a:pt x="374469" y="628077"/>
                  </a:cubicBezTo>
                  <a:cubicBezTo>
                    <a:pt x="381530" y="611130"/>
                    <a:pt x="384654" y="592701"/>
                    <a:pt x="391886" y="575826"/>
                  </a:cubicBezTo>
                  <a:cubicBezTo>
                    <a:pt x="402114" y="551961"/>
                    <a:pt x="420422" y="531346"/>
                    <a:pt x="426720" y="506157"/>
                  </a:cubicBezTo>
                  <a:cubicBezTo>
                    <a:pt x="442776" y="441935"/>
                    <a:pt x="425522" y="500244"/>
                    <a:pt x="452846" y="436489"/>
                  </a:cubicBezTo>
                  <a:cubicBezTo>
                    <a:pt x="480969" y="370869"/>
                    <a:pt x="430905" y="461449"/>
                    <a:pt x="487680" y="366820"/>
                  </a:cubicBezTo>
                  <a:cubicBezTo>
                    <a:pt x="490583" y="355209"/>
                    <a:pt x="492186" y="343193"/>
                    <a:pt x="496389" y="331986"/>
                  </a:cubicBezTo>
                  <a:cubicBezTo>
                    <a:pt x="510743" y="293708"/>
                    <a:pt x="512848" y="303183"/>
                    <a:pt x="531223" y="271026"/>
                  </a:cubicBezTo>
                  <a:cubicBezTo>
                    <a:pt x="537664" y="259755"/>
                    <a:pt x="543526" y="248124"/>
                    <a:pt x="548640" y="236192"/>
                  </a:cubicBezTo>
                  <a:cubicBezTo>
                    <a:pt x="552256" y="227754"/>
                    <a:pt x="552794" y="218036"/>
                    <a:pt x="557349" y="210066"/>
                  </a:cubicBezTo>
                  <a:cubicBezTo>
                    <a:pt x="564550" y="197464"/>
                    <a:pt x="574766" y="186843"/>
                    <a:pt x="583475" y="175232"/>
                  </a:cubicBezTo>
                  <a:cubicBezTo>
                    <a:pt x="553269" y="114819"/>
                    <a:pt x="585822" y="157012"/>
                    <a:pt x="522515" y="131689"/>
                  </a:cubicBezTo>
                  <a:cubicBezTo>
                    <a:pt x="492381" y="119636"/>
                    <a:pt x="464458" y="102660"/>
                    <a:pt x="435429" y="88146"/>
                  </a:cubicBezTo>
                  <a:cubicBezTo>
                    <a:pt x="422190" y="81526"/>
                    <a:pt x="406166" y="83332"/>
                    <a:pt x="391886" y="79437"/>
                  </a:cubicBezTo>
                  <a:cubicBezTo>
                    <a:pt x="374174" y="74606"/>
                    <a:pt x="357288" y="67064"/>
                    <a:pt x="339635" y="62020"/>
                  </a:cubicBezTo>
                  <a:cubicBezTo>
                    <a:pt x="316618" y="55444"/>
                    <a:pt x="292675" y="52173"/>
                    <a:pt x="269966" y="44603"/>
                  </a:cubicBezTo>
                  <a:cubicBezTo>
                    <a:pt x="252549" y="38797"/>
                    <a:pt x="235526" y="31639"/>
                    <a:pt x="217715" y="27186"/>
                  </a:cubicBezTo>
                  <a:cubicBezTo>
                    <a:pt x="194492" y="21380"/>
                    <a:pt x="170755" y="17339"/>
                    <a:pt x="148046" y="9769"/>
                  </a:cubicBezTo>
                  <a:cubicBezTo>
                    <a:pt x="139337" y="6866"/>
                    <a:pt x="131084" y="1599"/>
                    <a:pt x="121920" y="1060"/>
                  </a:cubicBezTo>
                  <a:cubicBezTo>
                    <a:pt x="81350" y="-1327"/>
                    <a:pt x="40640" y="1060"/>
                    <a:pt x="0" y="1060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1420626" y="3673704"/>
            <a:ext cx="36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           2</a:t>
            </a:r>
            <a:r>
              <a:rPr lang="en-US" baseline="30000" dirty="0" smtClean="0"/>
              <a:t>nd</a:t>
            </a:r>
            <a:r>
              <a:rPr lang="en-US" dirty="0" smtClean="0"/>
              <a:t>              3</a:t>
            </a:r>
            <a:r>
              <a:rPr lang="en-US" baseline="30000" dirty="0" smtClean="0"/>
              <a:t>rd</a:t>
            </a:r>
            <a:r>
              <a:rPr lang="en-US" dirty="0" smtClean="0"/>
              <a:t>         4</a:t>
            </a:r>
            <a:r>
              <a:rPr lang="en-US" baseline="30000" dirty="0" smtClean="0"/>
              <a:t>th</a:t>
            </a:r>
            <a:r>
              <a:rPr lang="en-US" dirty="0" smtClean="0"/>
              <a:t>       5</a:t>
            </a:r>
            <a:r>
              <a:rPr lang="en-US" baseline="30000" dirty="0" smtClean="0"/>
              <a:t>th</a:t>
            </a:r>
            <a:r>
              <a:rPr lang="en-US" dirty="0" smtClean="0"/>
              <a:t>  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3143881" y="1714522"/>
            <a:ext cx="587198" cy="1881052"/>
            <a:chOff x="8849059" y="4058132"/>
            <a:chExt cx="587198" cy="1881052"/>
          </a:xfrm>
        </p:grpSpPr>
        <p:sp>
          <p:nvSpPr>
            <p:cNvPr id="82" name="Oval 81"/>
            <p:cNvSpPr/>
            <p:nvPr/>
          </p:nvSpPr>
          <p:spPr>
            <a:xfrm>
              <a:off x="9148874" y="5712761"/>
              <a:ext cx="287383" cy="2264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9114041" y="4058132"/>
              <a:ext cx="287383" cy="2002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/>
            <p:cNvCxnSpPr>
              <a:endCxn id="83" idx="4"/>
            </p:cNvCxnSpPr>
            <p:nvPr/>
          </p:nvCxnSpPr>
          <p:spPr>
            <a:xfrm flipH="1" flipV="1">
              <a:off x="9257733" y="4258430"/>
              <a:ext cx="34833" cy="145433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Freeform 84"/>
            <p:cNvSpPr/>
            <p:nvPr/>
          </p:nvSpPr>
          <p:spPr>
            <a:xfrm flipH="1">
              <a:off x="8849059" y="4236127"/>
              <a:ext cx="373313" cy="1498935"/>
            </a:xfrm>
            <a:custGeom>
              <a:avLst/>
              <a:gdLst>
                <a:gd name="connsiteX0" fmla="*/ 26126 w 583475"/>
                <a:gd name="connsiteY0" fmla="*/ 1498935 h 1498935"/>
                <a:gd name="connsiteX1" fmla="*/ 60960 w 583475"/>
                <a:gd name="connsiteY1" fmla="*/ 1411849 h 1498935"/>
                <a:gd name="connsiteX2" fmla="*/ 78378 w 583475"/>
                <a:gd name="connsiteY2" fmla="*/ 1377015 h 1498935"/>
                <a:gd name="connsiteX3" fmla="*/ 113212 w 583475"/>
                <a:gd name="connsiteY3" fmla="*/ 1272512 h 1498935"/>
                <a:gd name="connsiteX4" fmla="*/ 148046 w 583475"/>
                <a:gd name="connsiteY4" fmla="*/ 1211552 h 1498935"/>
                <a:gd name="connsiteX5" fmla="*/ 165463 w 583475"/>
                <a:gd name="connsiteY5" fmla="*/ 1150592 h 1498935"/>
                <a:gd name="connsiteX6" fmla="*/ 235132 w 583475"/>
                <a:gd name="connsiteY6" fmla="*/ 1002546 h 1498935"/>
                <a:gd name="connsiteX7" fmla="*/ 252549 w 583475"/>
                <a:gd name="connsiteY7" fmla="*/ 932877 h 1498935"/>
                <a:gd name="connsiteX8" fmla="*/ 278675 w 583475"/>
                <a:gd name="connsiteY8" fmla="*/ 854500 h 1498935"/>
                <a:gd name="connsiteX9" fmla="*/ 296092 w 583475"/>
                <a:gd name="connsiteY9" fmla="*/ 793540 h 1498935"/>
                <a:gd name="connsiteX10" fmla="*/ 330926 w 583475"/>
                <a:gd name="connsiteY10" fmla="*/ 723872 h 1498935"/>
                <a:gd name="connsiteX11" fmla="*/ 348343 w 583475"/>
                <a:gd name="connsiteY11" fmla="*/ 680329 h 1498935"/>
                <a:gd name="connsiteX12" fmla="*/ 374469 w 583475"/>
                <a:gd name="connsiteY12" fmla="*/ 628077 h 1498935"/>
                <a:gd name="connsiteX13" fmla="*/ 391886 w 583475"/>
                <a:gd name="connsiteY13" fmla="*/ 575826 h 1498935"/>
                <a:gd name="connsiteX14" fmla="*/ 426720 w 583475"/>
                <a:gd name="connsiteY14" fmla="*/ 506157 h 1498935"/>
                <a:gd name="connsiteX15" fmla="*/ 452846 w 583475"/>
                <a:gd name="connsiteY15" fmla="*/ 436489 h 1498935"/>
                <a:gd name="connsiteX16" fmla="*/ 487680 w 583475"/>
                <a:gd name="connsiteY16" fmla="*/ 366820 h 1498935"/>
                <a:gd name="connsiteX17" fmla="*/ 496389 w 583475"/>
                <a:gd name="connsiteY17" fmla="*/ 331986 h 1498935"/>
                <a:gd name="connsiteX18" fmla="*/ 531223 w 583475"/>
                <a:gd name="connsiteY18" fmla="*/ 271026 h 1498935"/>
                <a:gd name="connsiteX19" fmla="*/ 548640 w 583475"/>
                <a:gd name="connsiteY19" fmla="*/ 236192 h 1498935"/>
                <a:gd name="connsiteX20" fmla="*/ 557349 w 583475"/>
                <a:gd name="connsiteY20" fmla="*/ 210066 h 1498935"/>
                <a:gd name="connsiteX21" fmla="*/ 583475 w 583475"/>
                <a:gd name="connsiteY21" fmla="*/ 175232 h 1498935"/>
                <a:gd name="connsiteX22" fmla="*/ 522515 w 583475"/>
                <a:gd name="connsiteY22" fmla="*/ 131689 h 1498935"/>
                <a:gd name="connsiteX23" fmla="*/ 435429 w 583475"/>
                <a:gd name="connsiteY23" fmla="*/ 88146 h 1498935"/>
                <a:gd name="connsiteX24" fmla="*/ 391886 w 583475"/>
                <a:gd name="connsiteY24" fmla="*/ 79437 h 1498935"/>
                <a:gd name="connsiteX25" fmla="*/ 339635 w 583475"/>
                <a:gd name="connsiteY25" fmla="*/ 62020 h 1498935"/>
                <a:gd name="connsiteX26" fmla="*/ 269966 w 583475"/>
                <a:gd name="connsiteY26" fmla="*/ 44603 h 1498935"/>
                <a:gd name="connsiteX27" fmla="*/ 217715 w 583475"/>
                <a:gd name="connsiteY27" fmla="*/ 27186 h 1498935"/>
                <a:gd name="connsiteX28" fmla="*/ 148046 w 583475"/>
                <a:gd name="connsiteY28" fmla="*/ 9769 h 1498935"/>
                <a:gd name="connsiteX29" fmla="*/ 121920 w 583475"/>
                <a:gd name="connsiteY29" fmla="*/ 1060 h 1498935"/>
                <a:gd name="connsiteX30" fmla="*/ 0 w 583475"/>
                <a:gd name="connsiteY30" fmla="*/ 1060 h 14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3475" h="1498935">
                  <a:moveTo>
                    <a:pt x="26126" y="1498935"/>
                  </a:moveTo>
                  <a:cubicBezTo>
                    <a:pt x="37737" y="1469906"/>
                    <a:pt x="48644" y="1440586"/>
                    <a:pt x="60960" y="1411849"/>
                  </a:cubicBezTo>
                  <a:cubicBezTo>
                    <a:pt x="66074" y="1399917"/>
                    <a:pt x="73820" y="1389170"/>
                    <a:pt x="78378" y="1377015"/>
                  </a:cubicBezTo>
                  <a:cubicBezTo>
                    <a:pt x="91271" y="1342634"/>
                    <a:pt x="94995" y="1304393"/>
                    <a:pt x="113212" y="1272512"/>
                  </a:cubicBezTo>
                  <a:cubicBezTo>
                    <a:pt x="124823" y="1252192"/>
                    <a:pt x="138827" y="1233063"/>
                    <a:pt x="148046" y="1211552"/>
                  </a:cubicBezTo>
                  <a:cubicBezTo>
                    <a:pt x="156371" y="1192128"/>
                    <a:pt x="157614" y="1170214"/>
                    <a:pt x="165463" y="1150592"/>
                  </a:cubicBezTo>
                  <a:cubicBezTo>
                    <a:pt x="212395" y="1033264"/>
                    <a:pt x="190512" y="1128971"/>
                    <a:pt x="235132" y="1002546"/>
                  </a:cubicBezTo>
                  <a:cubicBezTo>
                    <a:pt x="243099" y="979973"/>
                    <a:pt x="245795" y="955842"/>
                    <a:pt x="252549" y="932877"/>
                  </a:cubicBezTo>
                  <a:cubicBezTo>
                    <a:pt x="260320" y="906457"/>
                    <a:pt x="270461" y="880785"/>
                    <a:pt x="278675" y="854500"/>
                  </a:cubicBezTo>
                  <a:cubicBezTo>
                    <a:pt x="284979" y="834329"/>
                    <a:pt x="288243" y="813162"/>
                    <a:pt x="296092" y="793540"/>
                  </a:cubicBezTo>
                  <a:cubicBezTo>
                    <a:pt x="305735" y="769433"/>
                    <a:pt x="320046" y="747446"/>
                    <a:pt x="330926" y="723872"/>
                  </a:cubicBezTo>
                  <a:cubicBezTo>
                    <a:pt x="337477" y="709678"/>
                    <a:pt x="341874" y="694560"/>
                    <a:pt x="348343" y="680329"/>
                  </a:cubicBezTo>
                  <a:cubicBezTo>
                    <a:pt x="356401" y="662601"/>
                    <a:pt x="366979" y="646052"/>
                    <a:pt x="374469" y="628077"/>
                  </a:cubicBezTo>
                  <a:cubicBezTo>
                    <a:pt x="381530" y="611130"/>
                    <a:pt x="384654" y="592701"/>
                    <a:pt x="391886" y="575826"/>
                  </a:cubicBezTo>
                  <a:cubicBezTo>
                    <a:pt x="402114" y="551961"/>
                    <a:pt x="420422" y="531346"/>
                    <a:pt x="426720" y="506157"/>
                  </a:cubicBezTo>
                  <a:cubicBezTo>
                    <a:pt x="442776" y="441935"/>
                    <a:pt x="425522" y="500244"/>
                    <a:pt x="452846" y="436489"/>
                  </a:cubicBezTo>
                  <a:cubicBezTo>
                    <a:pt x="480969" y="370869"/>
                    <a:pt x="430905" y="461449"/>
                    <a:pt x="487680" y="366820"/>
                  </a:cubicBezTo>
                  <a:cubicBezTo>
                    <a:pt x="490583" y="355209"/>
                    <a:pt x="492186" y="343193"/>
                    <a:pt x="496389" y="331986"/>
                  </a:cubicBezTo>
                  <a:cubicBezTo>
                    <a:pt x="510743" y="293708"/>
                    <a:pt x="512848" y="303183"/>
                    <a:pt x="531223" y="271026"/>
                  </a:cubicBezTo>
                  <a:cubicBezTo>
                    <a:pt x="537664" y="259755"/>
                    <a:pt x="543526" y="248124"/>
                    <a:pt x="548640" y="236192"/>
                  </a:cubicBezTo>
                  <a:cubicBezTo>
                    <a:pt x="552256" y="227754"/>
                    <a:pt x="552794" y="218036"/>
                    <a:pt x="557349" y="210066"/>
                  </a:cubicBezTo>
                  <a:cubicBezTo>
                    <a:pt x="564550" y="197464"/>
                    <a:pt x="574766" y="186843"/>
                    <a:pt x="583475" y="175232"/>
                  </a:cubicBezTo>
                  <a:cubicBezTo>
                    <a:pt x="553269" y="114819"/>
                    <a:pt x="585822" y="157012"/>
                    <a:pt x="522515" y="131689"/>
                  </a:cubicBezTo>
                  <a:cubicBezTo>
                    <a:pt x="492381" y="119636"/>
                    <a:pt x="464458" y="102660"/>
                    <a:pt x="435429" y="88146"/>
                  </a:cubicBezTo>
                  <a:cubicBezTo>
                    <a:pt x="422190" y="81526"/>
                    <a:pt x="406166" y="83332"/>
                    <a:pt x="391886" y="79437"/>
                  </a:cubicBezTo>
                  <a:cubicBezTo>
                    <a:pt x="374174" y="74606"/>
                    <a:pt x="357288" y="67064"/>
                    <a:pt x="339635" y="62020"/>
                  </a:cubicBezTo>
                  <a:cubicBezTo>
                    <a:pt x="316618" y="55444"/>
                    <a:pt x="292675" y="52173"/>
                    <a:pt x="269966" y="44603"/>
                  </a:cubicBezTo>
                  <a:cubicBezTo>
                    <a:pt x="252549" y="38797"/>
                    <a:pt x="235526" y="31639"/>
                    <a:pt x="217715" y="27186"/>
                  </a:cubicBezTo>
                  <a:cubicBezTo>
                    <a:pt x="194492" y="21380"/>
                    <a:pt x="170755" y="17339"/>
                    <a:pt x="148046" y="9769"/>
                  </a:cubicBezTo>
                  <a:cubicBezTo>
                    <a:pt x="139337" y="6866"/>
                    <a:pt x="131084" y="1599"/>
                    <a:pt x="121920" y="1060"/>
                  </a:cubicBezTo>
                  <a:cubicBezTo>
                    <a:pt x="81350" y="-1327"/>
                    <a:pt x="40640" y="1060"/>
                    <a:pt x="0" y="1060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588348" y="4236552"/>
            <a:ext cx="5723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Feedforward adaptation</a:t>
            </a:r>
          </a:p>
          <a:p>
            <a:r>
              <a:rPr lang="en-US" dirty="0" smtClean="0"/>
              <a:t>Offline update of the controller during the inter-trial time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4160968" y="4413570"/>
            <a:ext cx="1267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9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 animBg="1"/>
      <p:bldP spid="121" grpId="0" animBg="1"/>
      <p:bldP spid="135" grpId="0"/>
      <p:bldP spid="58" grpId="0"/>
      <p:bldP spid="59" grpId="0"/>
      <p:bldP spid="65" grpId="0"/>
      <p:bldP spid="66" grpId="0"/>
      <p:bldP spid="8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/>
        </p:nvCxnSpPr>
        <p:spPr>
          <a:xfrm flipV="1">
            <a:off x="3270031" y="1880443"/>
            <a:ext cx="541139" cy="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36719" y="1495108"/>
            <a:ext cx="84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43740" y="1474668"/>
            <a:ext cx="84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10645" y="1888467"/>
            <a:ext cx="824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14011" y="1491680"/>
            <a:ext cx="9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8266721" y="5487832"/>
            <a:ext cx="465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229938" y="1871229"/>
            <a:ext cx="657776" cy="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96096" y="4938265"/>
            <a:ext cx="8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440440" y="1860809"/>
            <a:ext cx="384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08887" y="1474668"/>
            <a:ext cx="64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CNN</a:t>
            </a:r>
            <a:endParaRPr lang="en-US" baseline="-25000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090161" y="2728282"/>
            <a:ext cx="517265" cy="358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082639" y="4361982"/>
            <a:ext cx="517265" cy="26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ightning Bolt 41"/>
          <p:cNvSpPr/>
          <p:nvPr/>
        </p:nvSpPr>
        <p:spPr>
          <a:xfrm flipH="1">
            <a:off x="11179045" y="3197631"/>
            <a:ext cx="574872" cy="78098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749" y="1056349"/>
            <a:ext cx="1482457" cy="1587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635" y="4780524"/>
            <a:ext cx="1416731" cy="156885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00" y="1091828"/>
            <a:ext cx="1689035" cy="155974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066" y="1091828"/>
            <a:ext cx="1689035" cy="157999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835" y="2973146"/>
            <a:ext cx="1675956" cy="155966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756" y="4789714"/>
            <a:ext cx="1601101" cy="155966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56957" y="819689"/>
            <a:ext cx="141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 X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671566" y="788066"/>
            <a:ext cx="1381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 X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094724" y="784051"/>
            <a:ext cx="1035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Velocity X</a:t>
            </a:r>
            <a:endParaRPr 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638467" y="770870"/>
            <a:ext cx="1128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Position X-Y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674696" y="4472746"/>
            <a:ext cx="1307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Position X-Y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9037977" y="4469769"/>
            <a:ext cx="116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Velocity X</a:t>
            </a:r>
            <a:endParaRPr lang="en-US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611756" y="4517668"/>
            <a:ext cx="1595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Control Signal X</a:t>
            </a:r>
            <a:endParaRPr 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472677" y="2705251"/>
            <a:ext cx="1459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Error Signal X</a:t>
            </a:r>
            <a:endParaRPr lang="en-US" sz="14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00" y="1076592"/>
            <a:ext cx="1313259" cy="15676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6908" y="819691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Visual Stimuli</a:t>
            </a:r>
            <a:endParaRPr lang="en-US" sz="14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8480" y="1076592"/>
            <a:ext cx="1348622" cy="156764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2456" y="819690"/>
            <a:ext cx="170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Start-end points X-Y</a:t>
            </a:r>
            <a:endParaRPr lang="en-US" sz="1400" b="1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8543" y="4780523"/>
            <a:ext cx="1579972" cy="156885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0693" y="1091828"/>
            <a:ext cx="1543743" cy="155240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4708618" y="2679846"/>
            <a:ext cx="494682" cy="51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49182" y="150408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:Simulation- online adaptation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449153" y="2251421"/>
            <a:ext cx="115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Within trial </a:t>
            </a:r>
            <a:r>
              <a:rPr lang="en-US" sz="1200" b="1" dirty="0" err="1" smtClean="0"/>
              <a:t>updation</a:t>
            </a:r>
            <a:endParaRPr lang="en-US" sz="1200" b="1" dirty="0"/>
          </a:p>
        </p:txBody>
      </p:sp>
      <p:cxnSp>
        <p:nvCxnSpPr>
          <p:cNvPr id="50" name="Curved Connector 49"/>
          <p:cNvCxnSpPr/>
          <p:nvPr/>
        </p:nvCxnSpPr>
        <p:spPr>
          <a:xfrm rot="16200000" flipV="1">
            <a:off x="5719114" y="2105273"/>
            <a:ext cx="554830" cy="2834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367718" y="1595336"/>
            <a:ext cx="1139817" cy="52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042161" y="5745707"/>
            <a:ext cx="1139817" cy="52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0676304" y="1328828"/>
            <a:ext cx="1139817" cy="791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308698" y="1741949"/>
            <a:ext cx="1139817" cy="52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896572" y="5015323"/>
            <a:ext cx="1139817" cy="791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559333" y="4962537"/>
            <a:ext cx="828654" cy="1282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440410" y="4853523"/>
            <a:ext cx="729251" cy="1282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138230" y="3116414"/>
            <a:ext cx="744921" cy="1282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56704" y="4315881"/>
            <a:ext cx="2913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LSTM2 get updated every 200ms with respect to trial error history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079440" y="1657929"/>
            <a:ext cx="1139817" cy="52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9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4" grpId="0"/>
      <p:bldP spid="45" grpId="0"/>
      <p:bldP spid="46" grpId="0"/>
      <p:bldP spid="47" grpId="0"/>
      <p:bldP spid="43" grpId="0"/>
      <p:bldP spid="56" grpId="0" animBg="1"/>
      <p:bldP spid="57" grpId="0" animBg="1"/>
      <p:bldP spid="58" grpId="0" animBg="1"/>
      <p:bldP spid="5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/>
        </p:nvCxnSpPr>
        <p:spPr>
          <a:xfrm flipV="1">
            <a:off x="3270031" y="1880443"/>
            <a:ext cx="541139" cy="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36719" y="1495108"/>
            <a:ext cx="84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43740" y="1474668"/>
            <a:ext cx="84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10645" y="1888467"/>
            <a:ext cx="824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14011" y="1491680"/>
            <a:ext cx="9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229938" y="1871229"/>
            <a:ext cx="657776" cy="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40440" y="1860809"/>
            <a:ext cx="384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08887" y="1474668"/>
            <a:ext cx="64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CNN</a:t>
            </a:r>
            <a:endParaRPr lang="en-US" baseline="-250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708618" y="2679846"/>
            <a:ext cx="494682" cy="51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100" y="1091828"/>
            <a:ext cx="1689035" cy="155974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56958" y="819689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749464" y="788066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271477" y="784051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Velocity</a:t>
            </a:r>
            <a:endParaRPr 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908425" y="770870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Position</a:t>
            </a:r>
            <a:endParaRPr 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472677" y="2705251"/>
            <a:ext cx="1459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Error Signal</a:t>
            </a:r>
            <a:endParaRPr lang="en-US" sz="14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" y="1076592"/>
            <a:ext cx="1313259" cy="15676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6908" y="819691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Visual Stimuli</a:t>
            </a:r>
            <a:endParaRPr lang="en-US" sz="14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480" y="1076592"/>
            <a:ext cx="1348622" cy="156764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845980" y="819690"/>
            <a:ext cx="1476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Start-end points</a:t>
            </a:r>
            <a:endParaRPr lang="en-US" sz="1400" b="1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249" y="1115100"/>
            <a:ext cx="1692900" cy="1558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204" y="1089583"/>
            <a:ext cx="1533248" cy="15966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2635" y="1089583"/>
            <a:ext cx="1416731" cy="1583674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 flipH="1">
            <a:off x="7090161" y="2728282"/>
            <a:ext cx="517265" cy="358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599616" y="106740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:Simulation- online adaptation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449153" y="2251421"/>
            <a:ext cx="115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Within trial </a:t>
            </a:r>
            <a:r>
              <a:rPr lang="en-US" sz="1200" b="1" dirty="0" err="1" smtClean="0"/>
              <a:t>updation</a:t>
            </a:r>
            <a:endParaRPr lang="en-US" sz="1200" b="1" dirty="0"/>
          </a:p>
        </p:txBody>
      </p:sp>
      <p:cxnSp>
        <p:nvCxnSpPr>
          <p:cNvPr id="51" name="Curved Connector 50"/>
          <p:cNvCxnSpPr/>
          <p:nvPr/>
        </p:nvCxnSpPr>
        <p:spPr>
          <a:xfrm rot="16200000" flipV="1">
            <a:off x="5719114" y="2105273"/>
            <a:ext cx="554830" cy="2834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976080" y="1595336"/>
            <a:ext cx="531455" cy="52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676993" y="1581353"/>
            <a:ext cx="531455" cy="52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849432" y="1637518"/>
            <a:ext cx="531455" cy="52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1033062" y="1396687"/>
            <a:ext cx="531455" cy="295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8266721" y="5487832"/>
            <a:ext cx="465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096096" y="4938265"/>
            <a:ext cx="8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7082639" y="4361982"/>
            <a:ext cx="517265" cy="26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2635" y="4780524"/>
            <a:ext cx="1416731" cy="15688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835" y="2973146"/>
            <a:ext cx="1675956" cy="155966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1756" y="4789714"/>
            <a:ext cx="1601101" cy="1559667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0674696" y="4472746"/>
            <a:ext cx="1307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Position X-Y</a:t>
            </a:r>
            <a:endParaRPr lang="en-US" sz="14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9037977" y="4469769"/>
            <a:ext cx="116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Velocity X</a:t>
            </a:r>
            <a:endParaRPr lang="en-US" sz="14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6611756" y="4517668"/>
            <a:ext cx="1595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Control Signal X</a:t>
            </a:r>
            <a:endParaRPr lang="en-US" sz="1400" b="1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8543" y="4780523"/>
            <a:ext cx="1579972" cy="1568857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0896572" y="5015323"/>
            <a:ext cx="1139817" cy="218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9980579" y="4962537"/>
            <a:ext cx="407408" cy="1282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791611" y="4853523"/>
            <a:ext cx="378050" cy="1282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434737" y="3116414"/>
            <a:ext cx="448414" cy="1282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ghtning Bolt 77"/>
          <p:cNvSpPr/>
          <p:nvPr/>
        </p:nvSpPr>
        <p:spPr>
          <a:xfrm flipH="1">
            <a:off x="11179045" y="3197631"/>
            <a:ext cx="574872" cy="78098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1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3" grpId="0"/>
      <p:bldP spid="65" grpId="0"/>
      <p:bldP spid="70" grpId="0"/>
      <p:bldP spid="71" grpId="0"/>
      <p:bldP spid="72" grpId="0"/>
      <p:bldP spid="74" grpId="0" animBg="1"/>
      <p:bldP spid="75" grpId="0" animBg="1"/>
      <p:bldP spid="76" grpId="0" animBg="1"/>
      <p:bldP spid="7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/>
        </p:nvCxnSpPr>
        <p:spPr>
          <a:xfrm flipV="1">
            <a:off x="3270031" y="1880443"/>
            <a:ext cx="541139" cy="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36719" y="1495108"/>
            <a:ext cx="84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43740" y="1474668"/>
            <a:ext cx="84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10645" y="1888467"/>
            <a:ext cx="824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14011" y="1491680"/>
            <a:ext cx="9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229938" y="1871229"/>
            <a:ext cx="657776" cy="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40440" y="1860809"/>
            <a:ext cx="384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08887" y="1474668"/>
            <a:ext cx="64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CNN</a:t>
            </a:r>
            <a:endParaRPr lang="en-US" baseline="-25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100" y="1091828"/>
            <a:ext cx="1689035" cy="155974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56958" y="819689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749464" y="788066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271477" y="784051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Velocity</a:t>
            </a:r>
            <a:endParaRPr 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908425" y="770870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Position</a:t>
            </a:r>
            <a:endParaRPr lang="en-US" sz="14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" y="1076592"/>
            <a:ext cx="1313259" cy="15676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6908" y="819691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Visual Stimuli</a:t>
            </a:r>
            <a:endParaRPr lang="en-US" sz="14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480" y="1076592"/>
            <a:ext cx="1348622" cy="156764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845980" y="819690"/>
            <a:ext cx="1476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Start-end points</a:t>
            </a:r>
            <a:endParaRPr lang="en-US" sz="1400" b="1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249" y="1115100"/>
            <a:ext cx="1692900" cy="1558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204" y="1089583"/>
            <a:ext cx="1533248" cy="15966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2635" y="1089583"/>
            <a:ext cx="1416731" cy="1583674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599616" y="106740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:Simulation- online adaptation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676993" y="1581353"/>
            <a:ext cx="531455" cy="52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849432" y="1637518"/>
            <a:ext cx="531455" cy="52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1033062" y="1396687"/>
            <a:ext cx="531455" cy="295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4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/>
        </p:nvCxnSpPr>
        <p:spPr>
          <a:xfrm flipV="1">
            <a:off x="3270031" y="1880443"/>
            <a:ext cx="541139" cy="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36719" y="1495108"/>
            <a:ext cx="84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43740" y="1474668"/>
            <a:ext cx="84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10645" y="1888467"/>
            <a:ext cx="824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14011" y="1491680"/>
            <a:ext cx="9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229938" y="1871229"/>
            <a:ext cx="657776" cy="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40440" y="1860809"/>
            <a:ext cx="384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08887" y="1474668"/>
            <a:ext cx="64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CNN</a:t>
            </a:r>
            <a:endParaRPr lang="en-US" baseline="-250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708618" y="2679846"/>
            <a:ext cx="494682" cy="51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100" y="1091828"/>
            <a:ext cx="1689035" cy="155974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56958" y="819689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749464" y="788066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271477" y="784051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Velocity</a:t>
            </a:r>
            <a:endParaRPr 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908425" y="770870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Position</a:t>
            </a:r>
            <a:endParaRPr 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472677" y="2705251"/>
            <a:ext cx="1459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Error Signal</a:t>
            </a:r>
            <a:endParaRPr lang="en-US" sz="14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" y="1076592"/>
            <a:ext cx="1313259" cy="15676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6908" y="819691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Visual Stimuli</a:t>
            </a:r>
            <a:endParaRPr lang="en-US" sz="14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480" y="1076592"/>
            <a:ext cx="1348622" cy="156764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845980" y="819690"/>
            <a:ext cx="1476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Start-end points</a:t>
            </a:r>
            <a:endParaRPr lang="en-US" sz="1400" b="1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249" y="1115100"/>
            <a:ext cx="1692900" cy="1558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204" y="1089583"/>
            <a:ext cx="1533248" cy="15966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2635" y="1089583"/>
            <a:ext cx="1416731" cy="1583674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 flipH="1">
            <a:off x="7090161" y="2728282"/>
            <a:ext cx="517265" cy="358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599616" y="106740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:Simulation- online adaptation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449153" y="2251421"/>
            <a:ext cx="115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Inter trial </a:t>
            </a:r>
            <a:r>
              <a:rPr lang="en-US" sz="1200" b="1" dirty="0" err="1" smtClean="0"/>
              <a:t>updation</a:t>
            </a:r>
            <a:endParaRPr lang="en-US" sz="1200" b="1" dirty="0"/>
          </a:p>
        </p:txBody>
      </p:sp>
      <p:cxnSp>
        <p:nvCxnSpPr>
          <p:cNvPr id="51" name="Curved Connector 50"/>
          <p:cNvCxnSpPr/>
          <p:nvPr/>
        </p:nvCxnSpPr>
        <p:spPr>
          <a:xfrm rot="16200000" flipV="1">
            <a:off x="5719114" y="2105273"/>
            <a:ext cx="554830" cy="2834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8266721" y="5487832"/>
            <a:ext cx="465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096096" y="4938265"/>
            <a:ext cx="8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7082639" y="4361982"/>
            <a:ext cx="517265" cy="26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2635" y="4780524"/>
            <a:ext cx="1416731" cy="15688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835" y="2973146"/>
            <a:ext cx="1675956" cy="155966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1756" y="4789714"/>
            <a:ext cx="1601101" cy="1559667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0674696" y="4472746"/>
            <a:ext cx="1307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Position X-Y</a:t>
            </a:r>
            <a:endParaRPr lang="en-US" sz="14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9037977" y="4469769"/>
            <a:ext cx="116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Velocity X</a:t>
            </a:r>
            <a:endParaRPr lang="en-US" sz="14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6611756" y="4517668"/>
            <a:ext cx="1595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Control Signal X</a:t>
            </a:r>
            <a:endParaRPr lang="en-US" sz="1400" b="1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7343" y="4780523"/>
            <a:ext cx="1579972" cy="1568857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0781091" y="5009291"/>
            <a:ext cx="1139817" cy="218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9980579" y="4962537"/>
            <a:ext cx="407408" cy="1282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791611" y="4853523"/>
            <a:ext cx="378050" cy="1282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434737" y="3116414"/>
            <a:ext cx="448414" cy="1282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ightning Bolt 45"/>
          <p:cNvSpPr/>
          <p:nvPr/>
        </p:nvSpPr>
        <p:spPr>
          <a:xfrm flipH="1">
            <a:off x="11179045" y="3197631"/>
            <a:ext cx="574872" cy="78098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8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74" grpId="0" animBg="1"/>
      <p:bldP spid="75" grpId="0" animBg="1"/>
      <p:bldP spid="76" grpId="0" animBg="1"/>
      <p:bldP spid="7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28" y="2377580"/>
            <a:ext cx="1706004" cy="2107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458" y="2377580"/>
            <a:ext cx="1857322" cy="21073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3633" y="2002858"/>
            <a:ext cx="1898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Adapted Control Signal</a:t>
            </a:r>
            <a:endParaRPr 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97118" y="2002857"/>
            <a:ext cx="157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Adapted Velocity</a:t>
            </a:r>
            <a:endParaRPr lang="en-US" sz="1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657" y="2377580"/>
            <a:ext cx="2078628" cy="21073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24359" y="2002857"/>
            <a:ext cx="1663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Adapted Trajectory</a:t>
            </a:r>
            <a:endParaRPr lang="en-US" sz="1400" b="1" dirty="0"/>
          </a:p>
        </p:txBody>
      </p:sp>
      <p:sp>
        <p:nvSpPr>
          <p:cNvPr id="10" name="Rectangle 9"/>
          <p:cNvSpPr/>
          <p:nvPr/>
        </p:nvSpPr>
        <p:spPr>
          <a:xfrm>
            <a:off x="1468891" y="223095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 Simulation- online adaptation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68891" y="1045029"/>
            <a:ext cx="736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LSTM2 get updated every 200ms with respect to trial error history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68891" y="5142412"/>
            <a:ext cx="7367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Increasing </a:t>
            </a:r>
            <a:r>
              <a:rPr lang="en-US" dirty="0" err="1" smtClean="0"/>
              <a:t>updation</a:t>
            </a:r>
            <a:r>
              <a:rPr lang="en-US" dirty="0" smtClean="0"/>
              <a:t> time – computational cost, need more time -GPU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Solution:- parallel computing?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34214" y="292868"/>
            <a:ext cx="44779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Reach  movement – Laboratory settings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5325990" y="2461305"/>
            <a:ext cx="5231902" cy="1966396"/>
            <a:chOff x="783766" y="4604404"/>
            <a:chExt cx="5231902" cy="1966396"/>
          </a:xfrm>
        </p:grpSpPr>
        <p:sp>
          <p:nvSpPr>
            <p:cNvPr id="23" name="TextBox 22"/>
            <p:cNvSpPr txBox="1"/>
            <p:nvPr/>
          </p:nvSpPr>
          <p:spPr>
            <a:xfrm>
              <a:off x="2669171" y="4604404"/>
              <a:ext cx="14594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Motor command vector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83766" y="4604404"/>
              <a:ext cx="13672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Start-end coordinate /initial state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2151011" y="5195860"/>
              <a:ext cx="296092" cy="8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054605" y="5179640"/>
              <a:ext cx="296092" cy="8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556210" y="4717975"/>
              <a:ext cx="14594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Trajectory dynamics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1238" y="5886177"/>
              <a:ext cx="1051795" cy="68462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9196" y="5886176"/>
              <a:ext cx="619273" cy="68462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6470" y="6179653"/>
              <a:ext cx="621836" cy="262260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730" y="2475128"/>
            <a:ext cx="2055086" cy="197870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4363882" y="4156343"/>
            <a:ext cx="287383" cy="2264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329049" y="2501714"/>
            <a:ext cx="287383" cy="2002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endCxn id="33" idx="4"/>
          </p:cNvCxnSpPr>
          <p:nvPr/>
        </p:nvCxnSpPr>
        <p:spPr>
          <a:xfrm flipH="1" flipV="1">
            <a:off x="4472741" y="2702012"/>
            <a:ext cx="34833" cy="145433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1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22" y="3101418"/>
            <a:ext cx="1830083" cy="1333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32" y="1859527"/>
            <a:ext cx="1325199" cy="558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95675" y="1526037"/>
            <a:ext cx="170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pathways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68028" y="1341371"/>
            <a:ext cx="249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Spinal &amp; muscular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671" y="1630118"/>
            <a:ext cx="1434193" cy="856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408" y="4129031"/>
            <a:ext cx="1830083" cy="1333909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flipV="1">
            <a:off x="10361039" y="4345575"/>
            <a:ext cx="361459" cy="339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34357" y="3334431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Task Image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299486" y="2058501"/>
            <a:ext cx="11226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0533060" y="3641774"/>
            <a:ext cx="8708" cy="33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338053" y="2492242"/>
            <a:ext cx="1760" cy="46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97" y="1563555"/>
            <a:ext cx="165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Start-End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coordinates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512186" y="4666914"/>
            <a:ext cx="101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FB  Joint velocity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983465" y="4789815"/>
            <a:ext cx="1342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Movement trajectory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94632" y="2553406"/>
            <a:ext cx="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74675" y="1943055"/>
            <a:ext cx="90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317205" y="318348"/>
            <a:ext cx="6412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– Parallel LSTM’s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856347" y="2796262"/>
            <a:ext cx="1" cy="924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406707" y="1492648"/>
            <a:ext cx="107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Control signal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93060" y="1596691"/>
            <a:ext cx="84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59037" y="2331178"/>
            <a:ext cx="89632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403632" y="1596691"/>
            <a:ext cx="9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7403632" y="5302538"/>
            <a:ext cx="113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Sensory Feedback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7380664" y="4933206"/>
            <a:ext cx="9555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83240" y="1492648"/>
            <a:ext cx="107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Control signal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7335570" y="2052500"/>
            <a:ext cx="89632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Lightning Bolt 43"/>
          <p:cNvSpPr/>
          <p:nvPr/>
        </p:nvSpPr>
        <p:spPr>
          <a:xfrm flipH="1">
            <a:off x="10751028" y="3905594"/>
            <a:ext cx="574872" cy="43898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325106" y="4817839"/>
            <a:ext cx="101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FB Control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signal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377268" y="3897135"/>
            <a:ext cx="101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FB Error signal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741039" y="3602366"/>
            <a:ext cx="139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Perturbation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551172" y="4593579"/>
            <a:ext cx="8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6325106" y="3482509"/>
            <a:ext cx="384282" cy="461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440967" y="1559567"/>
            <a:ext cx="101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Joint velocity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6325106" y="4501334"/>
            <a:ext cx="384282" cy="24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995568" y="3383251"/>
            <a:ext cx="405572" cy="567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401140" y="931117"/>
            <a:ext cx="108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 trial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40</a:t>
            </a:fld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477506" y="1277868"/>
            <a:ext cx="84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2a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477506" y="1309925"/>
            <a:ext cx="89632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401140" y="2312387"/>
            <a:ext cx="126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Within trial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52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9" grpId="0"/>
      <p:bldP spid="27" grpId="0"/>
      <p:bldP spid="35" grpId="0"/>
      <p:bldP spid="38" grpId="0"/>
      <p:bldP spid="40" grpId="0"/>
      <p:bldP spid="44" grpId="0" animBg="1"/>
      <p:bldP spid="45" grpId="0"/>
      <p:bldP spid="51" grpId="0"/>
      <p:bldP spid="52" grpId="0"/>
      <p:bldP spid="54" grpId="0"/>
      <p:bldP spid="2" grpId="0"/>
      <p:bldP spid="42" grpId="0"/>
      <p:bldP spid="5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41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68891" y="223095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 Parallel LSTM’s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95" y="1739400"/>
            <a:ext cx="3076575" cy="3152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11" y="2423156"/>
            <a:ext cx="2942196" cy="24690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48" y="781385"/>
            <a:ext cx="2882121" cy="24690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749" y="3596502"/>
            <a:ext cx="2885824" cy="25169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589622" y="1739400"/>
            <a:ext cx="1410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Updation</a:t>
            </a:r>
            <a:r>
              <a:rPr lang="en-US" dirty="0" smtClean="0"/>
              <a:t> every 200ms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589621" y="4480212"/>
            <a:ext cx="160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Updation</a:t>
            </a:r>
            <a:r>
              <a:rPr lang="en-US" dirty="0" smtClean="0"/>
              <a:t> every 50ms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1585" y="235685"/>
            <a:ext cx="10175132" cy="641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HelveticaNeue-Light"/>
              </a:rPr>
              <a:t>Today’s talk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HelveticaNeue-Ligh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Introduction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Previous works of neural nets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From computational model simulations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From neuronal recordings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CNN-Auto decoder model for reach trajectory generation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Simulated reach parameters -LQG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Auto encoding &amp; decoding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CNN- LSTM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model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for reach trajectory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generation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Open loop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Closed loop with sensory feedback and offline adaptation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Closed loop with sensory feedback and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online adaptation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Neural data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0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96343" y="261257"/>
            <a:ext cx="52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Computational model simulation to neural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559" y="1163824"/>
            <a:ext cx="112253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Datasets: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Suresh AK,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Besmania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et al (2020), </a:t>
            </a:r>
            <a:r>
              <a:rPr lang="en-US" dirty="0"/>
              <a:t>Neural population dynamics in motor cortex are different for reach and </a:t>
            </a:r>
            <a:r>
              <a:rPr lang="en-US" dirty="0" smtClean="0"/>
              <a:t>grasp,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eLife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Churchland</a:t>
            </a:r>
            <a:r>
              <a:rPr lang="en-US" dirty="0" smtClean="0"/>
              <a:t> </a:t>
            </a:r>
            <a:r>
              <a:rPr lang="en-US" dirty="0" err="1" smtClean="0"/>
              <a:t>Shenoy</a:t>
            </a:r>
            <a:r>
              <a:rPr lang="en-US" dirty="0" smtClean="0"/>
              <a:t> et al(2012) Neural </a:t>
            </a:r>
            <a:r>
              <a:rPr lang="en-US" dirty="0"/>
              <a:t>population dynamics during </a:t>
            </a:r>
            <a:r>
              <a:rPr lang="en-US" dirty="0" smtClean="0"/>
              <a:t>reaching, Nature</a:t>
            </a:r>
            <a:endParaRPr lang="en-US" dirty="0"/>
          </a:p>
          <a:p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988526" y="2918150"/>
            <a:ext cx="3770811" cy="2962781"/>
            <a:chOff x="6278880" y="3074124"/>
            <a:chExt cx="3770811" cy="296278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8880" y="3074124"/>
              <a:ext cx="3770811" cy="296278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1292" y="4160074"/>
              <a:ext cx="1079862" cy="863455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528457" y="6070655"/>
            <a:ext cx="308283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M1 data – 8 reach directions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0559" y="3587931"/>
            <a:ext cx="2194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Target visual input</a:t>
            </a:r>
          </a:p>
          <a:p>
            <a:pPr algn="ctr"/>
            <a:r>
              <a:rPr lang="en-US" dirty="0" smtClean="0"/>
              <a:t>Joint space representation</a:t>
            </a:r>
          </a:p>
          <a:p>
            <a:pPr algn="ctr"/>
            <a:r>
              <a:rPr lang="en-US" dirty="0" smtClean="0"/>
              <a:t>Motor command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52709" y="3900584"/>
            <a:ext cx="219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Muscle </a:t>
            </a:r>
            <a:r>
              <a:rPr lang="en-US" dirty="0" err="1" smtClean="0"/>
              <a:t>veleocity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04754" y="4188095"/>
            <a:ext cx="566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338457" y="4106294"/>
            <a:ext cx="566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5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7349" y="793033"/>
            <a:ext cx="11295017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Neue-Light"/>
              </a:rPr>
              <a:t>Implementation</a:t>
            </a:r>
          </a:p>
          <a:p>
            <a:pPr algn="ctr"/>
            <a:endParaRPr lang="en-US" sz="2000" dirty="0">
              <a:latin typeface="HelveticaNeue-Light"/>
            </a:endParaRPr>
          </a:p>
          <a:p>
            <a:endParaRPr lang="en-US" sz="2000" dirty="0">
              <a:latin typeface="HelveticaNeue-Light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Neue-Light"/>
              </a:rPr>
              <a:t>Scripting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LQG                           : </a:t>
            </a:r>
            <a:r>
              <a:rPr lang="en-US" dirty="0" err="1" smtClean="0">
                <a:latin typeface="HelveticaNeue-Light"/>
              </a:rPr>
              <a:t>Matlab</a:t>
            </a:r>
            <a:r>
              <a:rPr lang="en-US" dirty="0" smtClean="0">
                <a:latin typeface="HelveticaNeue-Light"/>
              </a:rPr>
              <a:t>, Python, 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CNN-Auto decoder    : </a:t>
            </a:r>
            <a:r>
              <a:rPr lang="en-US" dirty="0" err="1" smtClean="0">
                <a:latin typeface="HelveticaNeue-Light"/>
              </a:rPr>
              <a:t>Matlab</a:t>
            </a:r>
            <a:endParaRPr lang="en-US" dirty="0" smtClean="0">
              <a:latin typeface="HelveticaNeue-Ligh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CNN-LSTM                : </a:t>
            </a:r>
            <a:r>
              <a:rPr lang="en-US" dirty="0" err="1" smtClean="0">
                <a:latin typeface="HelveticaNeue-Light"/>
              </a:rPr>
              <a:t>Matlab</a:t>
            </a:r>
            <a:r>
              <a:rPr lang="en-US" dirty="0" smtClean="0">
                <a:latin typeface="HelveticaNeue-Light"/>
              </a:rPr>
              <a:t> (</a:t>
            </a:r>
            <a:r>
              <a:rPr lang="en-US" dirty="0" err="1" smtClean="0">
                <a:latin typeface="HelveticaNeue-Light"/>
              </a:rPr>
              <a:t>DeepLearning</a:t>
            </a:r>
            <a:r>
              <a:rPr lang="en-US" dirty="0" smtClean="0">
                <a:latin typeface="HelveticaNeue-Light"/>
              </a:rPr>
              <a:t>/parallel </a:t>
            </a:r>
            <a:r>
              <a:rPr lang="en-US" dirty="0" err="1" smtClean="0">
                <a:latin typeface="HelveticaNeue-Light"/>
              </a:rPr>
              <a:t>computingToolbox</a:t>
            </a:r>
            <a:r>
              <a:rPr lang="en-US" dirty="0" smtClean="0">
                <a:latin typeface="HelveticaNeue-Light"/>
              </a:rPr>
              <a:t>), Python (</a:t>
            </a:r>
            <a:r>
              <a:rPr lang="en-US" dirty="0" err="1" smtClean="0">
                <a:latin typeface="HelveticaNeue-Light"/>
              </a:rPr>
              <a:t>Keras</a:t>
            </a:r>
            <a:r>
              <a:rPr lang="en-US" dirty="0" smtClean="0">
                <a:latin typeface="HelveticaNeue-Light"/>
              </a:rPr>
              <a:t>, </a:t>
            </a:r>
            <a:r>
              <a:rPr lang="en-US" dirty="0" err="1" smtClean="0">
                <a:latin typeface="HelveticaNeue-Light"/>
              </a:rPr>
              <a:t>tensorflow</a:t>
            </a:r>
            <a:r>
              <a:rPr lang="en-US" dirty="0" smtClean="0">
                <a:latin typeface="HelveticaNeue-Light"/>
              </a:rPr>
              <a:t>, </a:t>
            </a:r>
            <a:r>
              <a:rPr lang="en-US" dirty="0" err="1" smtClean="0">
                <a:latin typeface="HelveticaNeue-Light"/>
              </a:rPr>
              <a:t>pytorch</a:t>
            </a:r>
            <a:r>
              <a:rPr lang="en-US" dirty="0" smtClean="0">
                <a:latin typeface="HelveticaNeue-Light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Rotational Dynamics  : </a:t>
            </a:r>
            <a:r>
              <a:rPr lang="en-US" dirty="0" err="1" smtClean="0">
                <a:latin typeface="HelveticaNeue-Light"/>
              </a:rPr>
              <a:t>Matlab</a:t>
            </a:r>
            <a:r>
              <a:rPr lang="en-US" dirty="0" smtClean="0">
                <a:latin typeface="HelveticaNeue-Light"/>
              </a:rPr>
              <a:t> (Taken from </a:t>
            </a:r>
            <a:r>
              <a:rPr lang="en-US" dirty="0" err="1" smtClean="0">
                <a:latin typeface="HelveticaNeue-Light"/>
              </a:rPr>
              <a:t>github</a:t>
            </a:r>
            <a:r>
              <a:rPr lang="en-US" dirty="0" smtClean="0">
                <a:latin typeface="HelveticaNeue-Light"/>
              </a:rPr>
              <a:t>, </a:t>
            </a:r>
            <a:r>
              <a:rPr lang="en-US" dirty="0" err="1" smtClean="0">
                <a:latin typeface="HelveticaNeue-Light"/>
              </a:rPr>
              <a:t>ChurchlandLab</a:t>
            </a:r>
            <a:r>
              <a:rPr lang="en-US" dirty="0" smtClean="0">
                <a:latin typeface="HelveticaNeue-Light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HelveticaNeue-Light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Neue-Light"/>
              </a:rPr>
              <a:t>Data: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HelveticaNeue-Light"/>
              </a:rPr>
              <a:t>Churchland</a:t>
            </a:r>
            <a:r>
              <a:rPr lang="en-US" dirty="0" smtClean="0">
                <a:latin typeface="HelveticaNeue-Light"/>
              </a:rPr>
              <a:t>, </a:t>
            </a:r>
            <a:r>
              <a:rPr lang="en-US" dirty="0" err="1" smtClean="0">
                <a:latin typeface="HelveticaNeue-Light"/>
              </a:rPr>
              <a:t>Besmania</a:t>
            </a:r>
            <a:r>
              <a:rPr lang="en-US" dirty="0" smtClean="0">
                <a:latin typeface="HelveticaNeue-Light"/>
              </a:rPr>
              <a:t>, Crevecoeur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>
              <a:latin typeface="HelveticaNeue-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6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9001" y="571075"/>
            <a:ext cx="96215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Neue-Light"/>
              </a:rPr>
              <a:t>Summary</a:t>
            </a:r>
          </a:p>
          <a:p>
            <a:pPr algn="ctr"/>
            <a:endParaRPr lang="en-US" sz="2000" dirty="0">
              <a:latin typeface="HelveticaNeue-Light"/>
            </a:endParaRPr>
          </a:p>
          <a:p>
            <a:endParaRPr lang="en-US" sz="2000" dirty="0">
              <a:latin typeface="HelveticaNeue-Light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HelveticaNeue-Light"/>
              </a:rPr>
              <a:t>CNN-Auto decoder approach for reach trajectory generation can be successfully implemented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HelveticaNeue-Light"/>
              </a:rPr>
              <a:t>CNN-LSTM model can capture online feedback adaptation characteristics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HelveticaNeue-Light"/>
              </a:rPr>
              <a:t>Parallel computing offers better online adaptation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31" y="4139018"/>
            <a:ext cx="4015740" cy="19476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095" y="4139018"/>
            <a:ext cx="3933825" cy="19716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1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2565"/>
            <a:ext cx="10515600" cy="1325563"/>
          </a:xfrm>
        </p:spPr>
        <p:txBody>
          <a:bodyPr/>
          <a:lstStyle/>
          <a:p>
            <a:pPr algn="ctr"/>
            <a:r>
              <a:rPr lang="en-US" i="1" dirty="0" smtClean="0"/>
              <a:t>Merci Beaucoup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9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609" y="5156644"/>
            <a:ext cx="1830083" cy="1333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119" y="3914753"/>
            <a:ext cx="1325199" cy="558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62420" y="3119562"/>
            <a:ext cx="188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pathways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75348" y="3099468"/>
            <a:ext cx="249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Spinal &amp; muscular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5835" y="1609776"/>
            <a:ext cx="1881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Motor Cortical pathways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288" y="3411410"/>
            <a:ext cx="1434193" cy="11307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025" y="5156644"/>
            <a:ext cx="1830083" cy="1333909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flipV="1">
            <a:off x="8340656" y="5373188"/>
            <a:ext cx="361459" cy="339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81537" y="5389657"/>
            <a:ext cx="1531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Task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03773" y="1342027"/>
            <a:ext cx="219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Output: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Neuron </a:t>
            </a:r>
            <a:r>
              <a:rPr lang="en-US" dirty="0">
                <a:solidFill>
                  <a:srgbClr val="C00000"/>
                </a:solidFill>
              </a:rPr>
              <a:t>firing rate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X-Y position/ velocity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85355" y="658992"/>
            <a:ext cx="2676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Preprogrammed/goal directed tasks OR</a:t>
            </a:r>
          </a:p>
          <a:p>
            <a:pPr algn="ctr"/>
            <a:r>
              <a:rPr lang="en-US" dirty="0" smtClean="0"/>
              <a:t>Dynamic/tracking tasks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5" idx="0"/>
          </p:cNvCxnSpPr>
          <p:nvPr/>
        </p:nvCxnSpPr>
        <p:spPr>
          <a:xfrm flipV="1">
            <a:off x="4602946" y="2199620"/>
            <a:ext cx="1075043" cy="91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106195" y="2199620"/>
            <a:ext cx="938307" cy="79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512677" y="4669387"/>
            <a:ext cx="8708" cy="33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447300" y="4547468"/>
            <a:ext cx="17418" cy="46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56640" y="1324764"/>
            <a:ext cx="2305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Neuron firing rate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23291" y="3618781"/>
            <a:ext cx="1651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Start-End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coordinates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498530" y="3582208"/>
            <a:ext cx="2194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Output: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X-Y position/ velocity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Muscle Activation EMG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735398" y="5373188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Output: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Movement trajectory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5608327" y="2936045"/>
            <a:ext cx="1740508" cy="1258160"/>
            <a:chOff x="4929058" y="2936045"/>
            <a:chExt cx="1740508" cy="1258160"/>
          </a:xfrm>
        </p:grpSpPr>
        <p:sp>
          <p:nvSpPr>
            <p:cNvPr id="13" name="TextBox 12"/>
            <p:cNvSpPr txBox="1"/>
            <p:nvPr/>
          </p:nvSpPr>
          <p:spPr>
            <a:xfrm>
              <a:off x="5156078" y="2936045"/>
              <a:ext cx="1140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Sensory Feedback</a:t>
              </a:r>
              <a:endParaRPr lang="en-US" dirty="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4929058" y="3779520"/>
              <a:ext cx="433676" cy="4146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6243876" y="3769418"/>
              <a:ext cx="425690" cy="4247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145659" y="5242942"/>
            <a:ext cx="157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Behavioural</a:t>
            </a:r>
            <a:r>
              <a:rPr lang="en-US" dirty="0" smtClean="0"/>
              <a:t> Level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75261" y="2594373"/>
            <a:ext cx="157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Neural</a:t>
            </a:r>
          </a:p>
          <a:p>
            <a:pPr algn="ctr"/>
            <a:r>
              <a:rPr lang="en-US" dirty="0" smtClean="0"/>
              <a:t> Level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>
            <a:off x="1541417" y="1324764"/>
            <a:ext cx="470263" cy="32173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/>
          <p:cNvSpPr/>
          <p:nvPr/>
        </p:nvSpPr>
        <p:spPr>
          <a:xfrm>
            <a:off x="1562283" y="4778245"/>
            <a:ext cx="378459" cy="15354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908149" y="262206"/>
            <a:ext cx="6995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Low and high level flowchart of reaching movement generation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0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31" grpId="0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609" y="5156644"/>
            <a:ext cx="1830083" cy="1333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119" y="3914753"/>
            <a:ext cx="1325199" cy="558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8089" y="3353997"/>
            <a:ext cx="188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pathways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73781" y="3328503"/>
            <a:ext cx="249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Spinal &amp; muscular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5835" y="1609776"/>
            <a:ext cx="1881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Motor Cortical pathways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288" y="3685344"/>
            <a:ext cx="1434193" cy="856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025" y="5156644"/>
            <a:ext cx="1830083" cy="1333909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flipV="1">
            <a:off x="8340656" y="5373188"/>
            <a:ext cx="361459" cy="339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81537" y="5389657"/>
            <a:ext cx="1531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Task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03773" y="1342027"/>
            <a:ext cx="219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Output: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Neuron </a:t>
            </a:r>
            <a:r>
              <a:rPr lang="en-US" dirty="0">
                <a:solidFill>
                  <a:srgbClr val="C00000"/>
                </a:solidFill>
              </a:rPr>
              <a:t>firing rate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X-Y position/ velocity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59383" y="766301"/>
            <a:ext cx="326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 invariant/goal directed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546247" y="2199620"/>
            <a:ext cx="1019588" cy="962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106195" y="2199620"/>
            <a:ext cx="938307" cy="79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512677" y="4669387"/>
            <a:ext cx="8708" cy="33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447300" y="4547468"/>
            <a:ext cx="17418" cy="46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56640" y="1324764"/>
            <a:ext cx="2305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Neuron firing rate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23291" y="3618781"/>
            <a:ext cx="1651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Start-End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coordinates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498530" y="3582208"/>
            <a:ext cx="2194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Output: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X-Y position/ velocity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Muscle Activation EMG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735398" y="5373188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Output: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Movement trajectory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5659" y="5242942"/>
            <a:ext cx="157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Behavioural</a:t>
            </a:r>
            <a:r>
              <a:rPr lang="en-US" dirty="0" smtClean="0"/>
              <a:t> Level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75261" y="2594373"/>
            <a:ext cx="157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Neural</a:t>
            </a:r>
          </a:p>
          <a:p>
            <a:pPr algn="ctr"/>
            <a:r>
              <a:rPr lang="en-US" dirty="0" smtClean="0"/>
              <a:t> Level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>
            <a:off x="1541417" y="1324764"/>
            <a:ext cx="470263" cy="32173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/>
          <p:cNvSpPr/>
          <p:nvPr/>
        </p:nvSpPr>
        <p:spPr>
          <a:xfrm>
            <a:off x="1562283" y="4778245"/>
            <a:ext cx="378459" cy="15354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/>
          <p:cNvSpPr/>
          <p:nvPr/>
        </p:nvSpPr>
        <p:spPr>
          <a:xfrm>
            <a:off x="5913120" y="5590903"/>
            <a:ext cx="1393371" cy="298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835208" y="3931261"/>
            <a:ext cx="1393371" cy="298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8966024">
            <a:off x="5525517" y="2691616"/>
            <a:ext cx="775205" cy="400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2336529">
            <a:off x="6571694" y="2696003"/>
            <a:ext cx="775205" cy="400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908149" y="262206"/>
            <a:ext cx="6995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Low and high level flowchart of reaching movement generation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1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16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018" y="5836281"/>
            <a:ext cx="527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Task- Joint Angle (</a:t>
            </a:r>
            <a:r>
              <a:rPr lang="en-US" dirty="0" err="1" smtClean="0"/>
              <a:t>XYpos</a:t>
            </a:r>
            <a:r>
              <a:rPr lang="en-US" dirty="0" smtClean="0"/>
              <a:t>)- RNN- XY Velocity- Trajectory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359362" y="5477196"/>
            <a:ext cx="261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Bernicker</a:t>
            </a:r>
            <a:r>
              <a:rPr lang="en-US" dirty="0" smtClean="0"/>
              <a:t> &amp; </a:t>
            </a:r>
            <a:r>
              <a:rPr lang="en-US" dirty="0" err="1" smtClean="0"/>
              <a:t>Kording</a:t>
            </a:r>
            <a:r>
              <a:rPr lang="en-US" dirty="0" smtClean="0"/>
              <a:t> 2015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74" y="1129191"/>
            <a:ext cx="4647421" cy="423446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368732" y="299489"/>
            <a:ext cx="789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Neural </a:t>
            </a:r>
            <a:r>
              <a:rPr lang="en-US" dirty="0">
                <a:latin typeface="HelveticaNeue-Light"/>
              </a:rPr>
              <a:t>network model of </a:t>
            </a:r>
            <a:r>
              <a:rPr lang="en-US" dirty="0" smtClean="0">
                <a:latin typeface="HelveticaNeue-Light"/>
              </a:rPr>
              <a:t>reaching movement from computational models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655" y="1448916"/>
            <a:ext cx="3600450" cy="31908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72220" y="5477196"/>
            <a:ext cx="260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Jonathan et al 2015,2016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6296297" y="5830649"/>
            <a:ext cx="549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Task- XY Position-</a:t>
            </a:r>
            <a:r>
              <a:rPr lang="en-US" dirty="0" err="1" smtClean="0"/>
              <a:t>Autoencoder</a:t>
            </a:r>
            <a:r>
              <a:rPr lang="en-US" dirty="0" smtClean="0"/>
              <a:t>- XY position -Trajectory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7149737" y="1288869"/>
            <a:ext cx="2447109" cy="3675017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551011" y="4586615"/>
            <a:ext cx="181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Autodecoder</a:t>
            </a:r>
            <a:r>
              <a:rPr lang="en-US" dirty="0" smtClean="0"/>
              <a:t> net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3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296" y="1857510"/>
            <a:ext cx="5783716" cy="3408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94514" y="5416732"/>
            <a:ext cx="2420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Kalidindi</a:t>
            </a:r>
            <a:r>
              <a:rPr lang="en-US" dirty="0" smtClean="0"/>
              <a:t>, Scott (2020)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68732" y="299489"/>
            <a:ext cx="789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Neural </a:t>
            </a:r>
            <a:r>
              <a:rPr lang="en-US" dirty="0">
                <a:latin typeface="HelveticaNeue-Light"/>
              </a:rPr>
              <a:t>network model of </a:t>
            </a:r>
            <a:r>
              <a:rPr lang="en-US" dirty="0" smtClean="0">
                <a:latin typeface="HelveticaNeue-Light"/>
              </a:rPr>
              <a:t>reaching movement from computational models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8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53" y="969917"/>
            <a:ext cx="5772150" cy="1295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756" y="2628719"/>
            <a:ext cx="3251835" cy="16097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37" y="2552519"/>
            <a:ext cx="1876425" cy="1685925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6348542" y="3344091"/>
            <a:ext cx="400594" cy="212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687" y="4296088"/>
            <a:ext cx="5438775" cy="14954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861330" y="5849157"/>
            <a:ext cx="278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Susillo</a:t>
            </a:r>
            <a:r>
              <a:rPr lang="en-US" dirty="0" smtClean="0"/>
              <a:t> et al 2015, Nature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4217741" y="6218489"/>
            <a:ext cx="466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Task-Neural recordings- PCA-RNN-EMG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2368732" y="299489"/>
            <a:ext cx="789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Neural </a:t>
            </a:r>
            <a:r>
              <a:rPr lang="en-US" dirty="0">
                <a:latin typeface="HelveticaNeue-Light"/>
              </a:rPr>
              <a:t>network model of </a:t>
            </a:r>
            <a:r>
              <a:rPr lang="en-US" dirty="0" smtClean="0">
                <a:latin typeface="HelveticaNeue-Light"/>
              </a:rPr>
              <a:t>reaching movement from neuronal recordings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7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8796</TotalTime>
  <Words>1816</Words>
  <Application>Microsoft Office PowerPoint</Application>
  <PresentationFormat>Widescreen</PresentationFormat>
  <Paragraphs>614</Paragraphs>
  <Slides>46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HelveticaNeue-Light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Merci Beaucoup</vt:lpstr>
    </vt:vector>
  </TitlesOfParts>
  <Company>Université Catholique de Louvain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Mathew</dc:creator>
  <cp:lastModifiedBy>James Mathew</cp:lastModifiedBy>
  <cp:revision>185</cp:revision>
  <dcterms:created xsi:type="dcterms:W3CDTF">2021-01-20T14:38:11Z</dcterms:created>
  <dcterms:modified xsi:type="dcterms:W3CDTF">2021-05-07T13:11:50Z</dcterms:modified>
</cp:coreProperties>
</file>